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5" r:id="rId1"/>
  </p:sldMasterIdLst>
  <p:notesMasterIdLst>
    <p:notesMasterId r:id="rId28"/>
  </p:notesMasterIdLst>
  <p:handoutMasterIdLst>
    <p:handoutMasterId r:id="rId29"/>
  </p:handoutMasterIdLst>
  <p:sldIdLst>
    <p:sldId id="256" r:id="rId2"/>
    <p:sldId id="259" r:id="rId3"/>
    <p:sldId id="262" r:id="rId4"/>
    <p:sldId id="263" r:id="rId5"/>
    <p:sldId id="268" r:id="rId6"/>
    <p:sldId id="260" r:id="rId7"/>
    <p:sldId id="271" r:id="rId8"/>
    <p:sldId id="272" r:id="rId9"/>
    <p:sldId id="266" r:id="rId10"/>
    <p:sldId id="273" r:id="rId11"/>
    <p:sldId id="274" r:id="rId12"/>
    <p:sldId id="275" r:id="rId13"/>
    <p:sldId id="276" r:id="rId14"/>
    <p:sldId id="277" r:id="rId15"/>
    <p:sldId id="264" r:id="rId16"/>
    <p:sldId id="278" r:id="rId17"/>
    <p:sldId id="279" r:id="rId18"/>
    <p:sldId id="280" r:id="rId19"/>
    <p:sldId id="281" r:id="rId20"/>
    <p:sldId id="282" r:id="rId21"/>
    <p:sldId id="283" r:id="rId22"/>
    <p:sldId id="284" r:id="rId23"/>
    <p:sldId id="285" r:id="rId24"/>
    <p:sldId id="286" r:id="rId25"/>
    <p:sldId id="269" r:id="rId26"/>
    <p:sldId id="267" r:id="rId27"/>
  </p:sldIdLst>
  <p:sldSz cx="12192000" cy="6858000"/>
  <p:notesSz cx="6858000" cy="9144000"/>
  <p:defaultTextStyle>
    <a:lvl1pPr marL="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1pPr>
    <a:lvl2pPr marL="457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2pPr>
    <a:lvl3pPr marL="914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3pPr>
    <a:lvl4pPr marL="1371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4pPr>
    <a:lvl5pPr marL="18288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5pPr>
    <a:lvl6pPr marL="22860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6pPr>
    <a:lvl7pPr marL="2743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7pPr>
    <a:lvl8pPr marL="3200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8pPr>
    <a:lvl9pPr marL="3657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pr="smNativeData" xmlns:p14="http://schemas.microsoft.com/office/powerpoint/2010/main" xmlns="" dt="1607374803" val="980" revOS="4"/>
      <pr:smFileRevision xmlns:pr="smNativeData" xmlns:p14="http://schemas.microsoft.com/office/powerpoint/2010/main" xmlns="" dt="1607374803" val="101"/>
      <pr:guideOptions xmlns:pr="smNativeData" xmlns:p14="http://schemas.microsoft.com/office/powerpoint/2010/main" xmlns="" dt="1607374803"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27" autoAdjust="0"/>
  </p:normalViewPr>
  <p:slideViewPr>
    <p:cSldViewPr snapToGrid="0">
      <p:cViewPr>
        <p:scale>
          <a:sx n="50" d="100"/>
          <a:sy n="50" d="100"/>
        </p:scale>
        <p:origin x="36"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3" d="100"/>
        <a:sy n="23"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MG\Desktop\EMG-incir0109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Total Antioksidan Kapasite</a:t>
            </a:r>
          </a:p>
        </c:rich>
      </c:tx>
      <c:layout/>
      <c:overlay val="0"/>
      <c:spPr>
        <a:noFill/>
        <a:ln>
          <a:noFill/>
        </a:ln>
        <a:effectLst/>
      </c:spPr>
    </c:title>
    <c:autoTitleDeleted val="0"/>
    <c:plotArea>
      <c:layout>
        <c:manualLayout>
          <c:layoutTarget val="inner"/>
          <c:xMode val="edge"/>
          <c:yMode val="edge"/>
          <c:x val="0.10502808674309068"/>
          <c:y val="0.16188181471899946"/>
          <c:w val="0.8625145151299779"/>
          <c:h val="0.5743096095383341"/>
        </c:manualLayout>
      </c:layout>
      <c:barChart>
        <c:barDir val="col"/>
        <c:grouping val="clustered"/>
        <c:varyColors val="0"/>
        <c:ser>
          <c:idx val="0"/>
          <c:order val="0"/>
          <c:tx>
            <c:strRef>
              <c:f>'2. Total Antioksidan Seviye'!$A$4</c:f>
              <c:strCache>
                <c:ptCount val="1"/>
                <c:pt idx="0">
                  <c:v>MetOH</c:v>
                </c:pt>
              </c:strCache>
            </c:strRef>
          </c:tx>
          <c:spPr>
            <a:solidFill>
              <a:srgbClr val="0070C0"/>
            </a:solidFill>
            <a:ln>
              <a:noFill/>
            </a:ln>
            <a:effectLst/>
          </c:spPr>
          <c:invertIfNegative val="0"/>
          <c:errBars>
            <c:errBarType val="both"/>
            <c:errValType val="cust"/>
            <c:noEndCap val="0"/>
            <c:plus>
              <c:numRef>
                <c:f>'2. Total Antioksidan Seviye'!$B$7:$L$7</c:f>
                <c:numCache>
                  <c:formatCode>General</c:formatCode>
                  <c:ptCount val="11"/>
                  <c:pt idx="0">
                    <c:v>6.0000000000000001E-3</c:v>
                  </c:pt>
                  <c:pt idx="1">
                    <c:v>7.0000000000000001E-3</c:v>
                  </c:pt>
                  <c:pt idx="2">
                    <c:v>8.0000000000000002E-3</c:v>
                  </c:pt>
                  <c:pt idx="3">
                    <c:v>0.01</c:v>
                  </c:pt>
                  <c:pt idx="4">
                    <c:v>1.2E-2</c:v>
                  </c:pt>
                  <c:pt idx="5">
                    <c:v>2.1000000000000001E-2</c:v>
                  </c:pt>
                  <c:pt idx="6">
                    <c:v>0.03</c:v>
                  </c:pt>
                  <c:pt idx="7">
                    <c:v>0.04</c:v>
                  </c:pt>
                  <c:pt idx="8">
                    <c:v>0.05</c:v>
                  </c:pt>
                  <c:pt idx="9">
                    <c:v>0.06</c:v>
                  </c:pt>
                  <c:pt idx="10">
                    <c:v>0.09</c:v>
                  </c:pt>
                </c:numCache>
              </c:numRef>
            </c:plus>
            <c:minus>
              <c:numRef>
                <c:f>'2. Total Antioksidan Seviye'!$B$7:$L$7</c:f>
                <c:numCache>
                  <c:formatCode>General</c:formatCode>
                  <c:ptCount val="11"/>
                  <c:pt idx="0">
                    <c:v>6.0000000000000001E-3</c:v>
                  </c:pt>
                  <c:pt idx="1">
                    <c:v>7.0000000000000001E-3</c:v>
                  </c:pt>
                  <c:pt idx="2">
                    <c:v>8.0000000000000002E-3</c:v>
                  </c:pt>
                  <c:pt idx="3">
                    <c:v>0.01</c:v>
                  </c:pt>
                  <c:pt idx="4">
                    <c:v>1.2E-2</c:v>
                  </c:pt>
                  <c:pt idx="5">
                    <c:v>2.1000000000000001E-2</c:v>
                  </c:pt>
                  <c:pt idx="6">
                    <c:v>0.03</c:v>
                  </c:pt>
                  <c:pt idx="7">
                    <c:v>0.04</c:v>
                  </c:pt>
                  <c:pt idx="8">
                    <c:v>0.05</c:v>
                  </c:pt>
                  <c:pt idx="9">
                    <c:v>0.06</c:v>
                  </c:pt>
                  <c:pt idx="10">
                    <c:v>0.09</c:v>
                  </c:pt>
                </c:numCache>
              </c:numRef>
            </c:minus>
            <c:spPr>
              <a:noFill/>
              <a:ln w="9525" cap="flat" cmpd="sng" algn="ctr">
                <a:solidFill>
                  <a:schemeClr val="tx1">
                    <a:lumMod val="65000"/>
                    <a:lumOff val="35000"/>
                  </a:schemeClr>
                </a:solidFill>
                <a:round/>
              </a:ln>
              <a:effectLst/>
            </c:spPr>
          </c:errBars>
          <c:cat>
            <c:strRef>
              <c:f>'2. Total Antioksidan Seviye'!$B$3:$L$3</c:f>
              <c:strCache>
                <c:ptCount val="11"/>
                <c:pt idx="0">
                  <c:v>1mg/mL</c:v>
                </c:pt>
                <c:pt idx="1">
                  <c:v>2mg/mL</c:v>
                </c:pt>
                <c:pt idx="2">
                  <c:v>4mg/mL</c:v>
                </c:pt>
                <c:pt idx="3">
                  <c:v>6mg/mL</c:v>
                </c:pt>
                <c:pt idx="4">
                  <c:v>8mg/mL</c:v>
                </c:pt>
                <c:pt idx="5">
                  <c:v>10mg/mL</c:v>
                </c:pt>
                <c:pt idx="6">
                  <c:v>20mg/mL</c:v>
                </c:pt>
                <c:pt idx="7">
                  <c:v>40mg/mL</c:v>
                </c:pt>
                <c:pt idx="8">
                  <c:v>60mg/mL</c:v>
                </c:pt>
                <c:pt idx="9">
                  <c:v>80mg/mL</c:v>
                </c:pt>
                <c:pt idx="10">
                  <c:v>100mg/mL</c:v>
                </c:pt>
              </c:strCache>
            </c:strRef>
          </c:cat>
          <c:val>
            <c:numRef>
              <c:f>'2. Total Antioksidan Seviye'!$B$4:$L$4</c:f>
              <c:numCache>
                <c:formatCode>General</c:formatCode>
                <c:ptCount val="11"/>
                <c:pt idx="0">
                  <c:v>4.2209000000000003E-2</c:v>
                </c:pt>
                <c:pt idx="1">
                  <c:v>6.7850999999999995E-2</c:v>
                </c:pt>
                <c:pt idx="2">
                  <c:v>8.9512999999999995E-2</c:v>
                </c:pt>
                <c:pt idx="3">
                  <c:v>0.10984100000000001</c:v>
                </c:pt>
                <c:pt idx="4">
                  <c:v>0.13674900000000001</c:v>
                </c:pt>
                <c:pt idx="5">
                  <c:v>0.20655100000000001</c:v>
                </c:pt>
                <c:pt idx="6">
                  <c:v>0.29957299999999998</c:v>
                </c:pt>
                <c:pt idx="7">
                  <c:v>0.333976</c:v>
                </c:pt>
                <c:pt idx="8">
                  <c:v>0.41682300000000005</c:v>
                </c:pt>
                <c:pt idx="9">
                  <c:v>0.61997199999999997</c:v>
                </c:pt>
                <c:pt idx="10">
                  <c:v>0.87956199999999995</c:v>
                </c:pt>
              </c:numCache>
            </c:numRef>
          </c:val>
        </c:ser>
        <c:ser>
          <c:idx val="1"/>
          <c:order val="1"/>
          <c:tx>
            <c:strRef>
              <c:f>'2. Total Antioksidan Seviye'!$A$5</c:f>
              <c:strCache>
                <c:ptCount val="1"/>
                <c:pt idx="0">
                  <c:v>EtOH</c:v>
                </c:pt>
              </c:strCache>
            </c:strRef>
          </c:tx>
          <c:spPr>
            <a:solidFill>
              <a:srgbClr val="FFC000"/>
            </a:solidFill>
            <a:ln>
              <a:noFill/>
            </a:ln>
            <a:effectLst/>
          </c:spPr>
          <c:invertIfNegative val="0"/>
          <c:errBars>
            <c:errBarType val="both"/>
            <c:errValType val="cust"/>
            <c:noEndCap val="0"/>
            <c:plus>
              <c:numRef>
                <c:f>'2. Total Antioksidan Seviye'!$B$8:$L$8</c:f>
                <c:numCache>
                  <c:formatCode>General</c:formatCode>
                  <c:ptCount val="11"/>
                  <c:pt idx="0">
                    <c:v>0.04</c:v>
                  </c:pt>
                  <c:pt idx="1">
                    <c:v>5.0000000000000001E-3</c:v>
                  </c:pt>
                  <c:pt idx="2">
                    <c:v>8.0000000000000002E-3</c:v>
                  </c:pt>
                  <c:pt idx="3">
                    <c:v>0.01</c:v>
                  </c:pt>
                  <c:pt idx="4">
                    <c:v>1.0999999999999999E-2</c:v>
                  </c:pt>
                  <c:pt idx="5">
                    <c:v>0.02</c:v>
                  </c:pt>
                  <c:pt idx="6">
                    <c:v>2.9000000000000001E-2</c:v>
                  </c:pt>
                  <c:pt idx="7">
                    <c:v>3.5000000000000003E-2</c:v>
                  </c:pt>
                  <c:pt idx="8">
                    <c:v>4.5999999999999999E-2</c:v>
                  </c:pt>
                  <c:pt idx="9">
                    <c:v>6.0999999999999999E-2</c:v>
                  </c:pt>
                  <c:pt idx="10">
                    <c:v>8.5000000000000006E-2</c:v>
                  </c:pt>
                </c:numCache>
              </c:numRef>
            </c:plus>
            <c:minus>
              <c:numRef>
                <c:f>'2. Total Antioksidan Seviye'!$B$8:$L$8</c:f>
                <c:numCache>
                  <c:formatCode>General</c:formatCode>
                  <c:ptCount val="11"/>
                  <c:pt idx="0">
                    <c:v>0.04</c:v>
                  </c:pt>
                  <c:pt idx="1">
                    <c:v>5.0000000000000001E-3</c:v>
                  </c:pt>
                  <c:pt idx="2">
                    <c:v>8.0000000000000002E-3</c:v>
                  </c:pt>
                  <c:pt idx="3">
                    <c:v>0.01</c:v>
                  </c:pt>
                  <c:pt idx="4">
                    <c:v>1.0999999999999999E-2</c:v>
                  </c:pt>
                  <c:pt idx="5">
                    <c:v>0.02</c:v>
                  </c:pt>
                  <c:pt idx="6">
                    <c:v>2.9000000000000001E-2</c:v>
                  </c:pt>
                  <c:pt idx="7">
                    <c:v>3.5000000000000003E-2</c:v>
                  </c:pt>
                  <c:pt idx="8">
                    <c:v>4.5999999999999999E-2</c:v>
                  </c:pt>
                  <c:pt idx="9">
                    <c:v>6.0999999999999999E-2</c:v>
                  </c:pt>
                  <c:pt idx="10">
                    <c:v>8.5000000000000006E-2</c:v>
                  </c:pt>
                </c:numCache>
              </c:numRef>
            </c:minus>
            <c:spPr>
              <a:noFill/>
              <a:ln w="9525" cap="flat" cmpd="sng" algn="ctr">
                <a:solidFill>
                  <a:schemeClr val="tx1">
                    <a:lumMod val="65000"/>
                    <a:lumOff val="35000"/>
                  </a:schemeClr>
                </a:solidFill>
                <a:round/>
              </a:ln>
              <a:effectLst/>
            </c:spPr>
          </c:errBars>
          <c:cat>
            <c:strRef>
              <c:f>'2. Total Antioksidan Seviye'!$B$3:$L$3</c:f>
              <c:strCache>
                <c:ptCount val="11"/>
                <c:pt idx="0">
                  <c:v>1mg/mL</c:v>
                </c:pt>
                <c:pt idx="1">
                  <c:v>2mg/mL</c:v>
                </c:pt>
                <c:pt idx="2">
                  <c:v>4mg/mL</c:v>
                </c:pt>
                <c:pt idx="3">
                  <c:v>6mg/mL</c:v>
                </c:pt>
                <c:pt idx="4">
                  <c:v>8mg/mL</c:v>
                </c:pt>
                <c:pt idx="5">
                  <c:v>10mg/mL</c:v>
                </c:pt>
                <c:pt idx="6">
                  <c:v>20mg/mL</c:v>
                </c:pt>
                <c:pt idx="7">
                  <c:v>40mg/mL</c:v>
                </c:pt>
                <c:pt idx="8">
                  <c:v>60mg/mL</c:v>
                </c:pt>
                <c:pt idx="9">
                  <c:v>80mg/mL</c:v>
                </c:pt>
                <c:pt idx="10">
                  <c:v>100mg/mL</c:v>
                </c:pt>
              </c:strCache>
            </c:strRef>
          </c:cat>
          <c:val>
            <c:numRef>
              <c:f>'2. Total Antioksidan Seviye'!$B$5:$L$5</c:f>
              <c:numCache>
                <c:formatCode>General</c:formatCode>
                <c:ptCount val="11"/>
                <c:pt idx="0">
                  <c:v>3.8943999999999999E-2</c:v>
                </c:pt>
                <c:pt idx="1">
                  <c:v>6.2373999999999999E-2</c:v>
                </c:pt>
                <c:pt idx="2">
                  <c:v>8.3487999999999993E-2</c:v>
                </c:pt>
                <c:pt idx="3">
                  <c:v>9.9745E-2</c:v>
                </c:pt>
                <c:pt idx="4">
                  <c:v>0.12843100000000002</c:v>
                </c:pt>
                <c:pt idx="5">
                  <c:v>0.18432500000000002</c:v>
                </c:pt>
                <c:pt idx="6">
                  <c:v>0.25973199999999996</c:v>
                </c:pt>
                <c:pt idx="7">
                  <c:v>0.29541200000000001</c:v>
                </c:pt>
                <c:pt idx="8">
                  <c:v>0.39734400000000003</c:v>
                </c:pt>
                <c:pt idx="9">
                  <c:v>0.56173499999999998</c:v>
                </c:pt>
                <c:pt idx="10">
                  <c:v>0.76568100000000006</c:v>
                </c:pt>
              </c:numCache>
            </c:numRef>
          </c:val>
        </c:ser>
        <c:dLbls>
          <c:showLegendKey val="0"/>
          <c:showVal val="0"/>
          <c:showCatName val="0"/>
          <c:showSerName val="0"/>
          <c:showPercent val="0"/>
          <c:showBubbleSize val="0"/>
        </c:dLbls>
        <c:gapWidth val="150"/>
        <c:axId val="304260992"/>
        <c:axId val="304260208"/>
      </c:barChart>
      <c:catAx>
        <c:axId val="304260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60208"/>
        <c:crosses val="autoZero"/>
        <c:auto val="1"/>
        <c:lblAlgn val="ctr"/>
        <c:lblOffset val="100"/>
        <c:noMultiLvlLbl val="0"/>
      </c:catAx>
      <c:valAx>
        <c:axId val="304260208"/>
        <c:scaling>
          <c:orientation val="minMax"/>
          <c:min val="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mmol Trolox Eq./L</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60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dirty="0" smtClean="0"/>
              <a:t>Mitochondrial Membrane Potentials</a:t>
            </a:r>
            <a:endParaRPr lang="tr-TR" dirty="0"/>
          </a:p>
        </c:rich>
      </c:tx>
      <c:layout/>
      <c:overlay val="0"/>
      <c:spPr>
        <a:noFill/>
        <a:ln>
          <a:noFill/>
        </a:ln>
        <a:effectLst/>
      </c:spPr>
    </c:title>
    <c:autoTitleDeleted val="0"/>
    <c:plotArea>
      <c:layout/>
      <c:barChart>
        <c:barDir val="col"/>
        <c:grouping val="clustered"/>
        <c:varyColors val="0"/>
        <c:ser>
          <c:idx val="0"/>
          <c:order val="0"/>
          <c:tx>
            <c:strRef>
              <c:f>'11. MMP'!$S$3</c:f>
              <c:strCache>
                <c:ptCount val="1"/>
                <c:pt idx="0">
                  <c:v>AGS</c:v>
                </c:pt>
              </c:strCache>
            </c:strRef>
          </c:tx>
          <c:spPr>
            <a:solidFill>
              <a:srgbClr val="7030A0"/>
            </a:solidFill>
            <a:ln>
              <a:noFill/>
            </a:ln>
            <a:effectLst/>
          </c:spPr>
          <c:invertIfNegative val="0"/>
          <c:errBars>
            <c:errBarType val="plus"/>
            <c:errValType val="cust"/>
            <c:noEndCap val="0"/>
            <c:plus>
              <c:numRef>
                <c:f>'11. MMP'!#REF!</c:f>
                <c:numCache>
                  <c:formatCode>General</c:formatCode>
                  <c:ptCount val="1"/>
                  <c:pt idx="0">
                    <c:v>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'11. MMP'!$R$4:$R$9</c:f>
              <c:strCache>
                <c:ptCount val="6"/>
                <c:pt idx="0">
                  <c:v>Kontrol</c:v>
                </c:pt>
                <c:pt idx="1">
                  <c:v>20mg/mL</c:v>
                </c:pt>
                <c:pt idx="2">
                  <c:v>40mg/mL</c:v>
                </c:pt>
                <c:pt idx="3">
                  <c:v>60mg/mL</c:v>
                </c:pt>
                <c:pt idx="4">
                  <c:v>80mg/mL</c:v>
                </c:pt>
                <c:pt idx="5">
                  <c:v>100mg/mL</c:v>
                </c:pt>
              </c:strCache>
            </c:strRef>
          </c:cat>
          <c:val>
            <c:numRef>
              <c:f>'11. MMP'!$S$4:$S$9</c:f>
              <c:numCache>
                <c:formatCode>0.00000</c:formatCode>
                <c:ptCount val="6"/>
                <c:pt idx="0">
                  <c:v>100</c:v>
                </c:pt>
                <c:pt idx="1">
                  <c:v>92.214637227350252</c:v>
                </c:pt>
                <c:pt idx="2">
                  <c:v>80.585221425999322</c:v>
                </c:pt>
                <c:pt idx="3">
                  <c:v>73.005253405198431</c:v>
                </c:pt>
                <c:pt idx="4">
                  <c:v>64.721663712867667</c:v>
                </c:pt>
                <c:pt idx="5">
                  <c:v>53.364125566571964</c:v>
                </c:pt>
              </c:numCache>
            </c:numRef>
          </c:val>
        </c:ser>
        <c:dLbls>
          <c:showLegendKey val="0"/>
          <c:showVal val="0"/>
          <c:showCatName val="0"/>
          <c:showSerName val="0"/>
          <c:showPercent val="0"/>
          <c:showBubbleSize val="0"/>
        </c:dLbls>
        <c:gapWidth val="219"/>
        <c:overlap val="-27"/>
        <c:axId val="304833808"/>
        <c:axId val="304829888"/>
      </c:barChart>
      <c:catAx>
        <c:axId val="304833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29888"/>
        <c:crosses val="autoZero"/>
        <c:auto val="1"/>
        <c:lblAlgn val="ctr"/>
        <c:lblOffset val="100"/>
        <c:noMultiLvlLbl val="0"/>
      </c:catAx>
      <c:valAx>
        <c:axId val="304829888"/>
        <c:scaling>
          <c:orientation val="minMax"/>
        </c:scaling>
        <c:delete val="0"/>
        <c:axPos val="l"/>
        <c:title>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title>
        <c:numFmt formatCode="0.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3808"/>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DNA Hasarı</a:t>
            </a:r>
          </a:p>
        </c:rich>
      </c:tx>
      <c:layout/>
      <c:overlay val="0"/>
      <c:spPr>
        <a:noFill/>
        <a:ln>
          <a:noFill/>
        </a:ln>
        <a:effectLst/>
      </c:spPr>
    </c:title>
    <c:autoTitleDeleted val="0"/>
    <c:plotArea>
      <c:layout/>
      <c:barChart>
        <c:barDir val="col"/>
        <c:grouping val="clustered"/>
        <c:varyColors val="0"/>
        <c:ser>
          <c:idx val="0"/>
          <c:order val="0"/>
          <c:spPr>
            <a:solidFill>
              <a:srgbClr val="7030A0"/>
            </a:solidFill>
            <a:ln>
              <a:noFill/>
            </a:ln>
            <a:effectLst/>
          </c:spPr>
          <c:invertIfNegative val="0"/>
          <c:errBars>
            <c:errBarType val="plus"/>
            <c:errValType val="cust"/>
            <c:noEndCap val="0"/>
            <c:plus>
              <c:numRef>
                <c:f>'9. DNA Hasarı'!$A$59:$F$59</c:f>
                <c:numCache>
                  <c:formatCode>General</c:formatCode>
                  <c:ptCount val="6"/>
                  <c:pt idx="0">
                    <c:v>0.90988480090891766</c:v>
                  </c:pt>
                  <c:pt idx="1">
                    <c:v>2.7434562611524456</c:v>
                  </c:pt>
                  <c:pt idx="2">
                    <c:v>3.8228777977448112</c:v>
                  </c:pt>
                  <c:pt idx="3">
                    <c:v>2.8093977053456465</c:v>
                  </c:pt>
                  <c:pt idx="4">
                    <c:v>3.4167056422070128</c:v>
                  </c:pt>
                  <c:pt idx="5">
                    <c:v>3.5246382359697699</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'9. DNA Hasarı'!$A$57:$F$57</c:f>
              <c:strCache>
                <c:ptCount val="6"/>
                <c:pt idx="0">
                  <c:v>Kontrol</c:v>
                </c:pt>
                <c:pt idx="1">
                  <c:v>20mg/mL</c:v>
                </c:pt>
                <c:pt idx="2">
                  <c:v>40mg/mL</c:v>
                </c:pt>
                <c:pt idx="3">
                  <c:v>60mg/mL</c:v>
                </c:pt>
                <c:pt idx="4">
                  <c:v>80mg/mL</c:v>
                </c:pt>
                <c:pt idx="5">
                  <c:v>100mg/mL</c:v>
                </c:pt>
              </c:strCache>
            </c:strRef>
          </c:cat>
          <c:val>
            <c:numRef>
              <c:f>'9. DNA Hasarı'!$A$58:$F$58</c:f>
              <c:numCache>
                <c:formatCode>0.000000</c:formatCode>
                <c:ptCount val="6"/>
                <c:pt idx="0">
                  <c:v>3.4433177983379237</c:v>
                </c:pt>
                <c:pt idx="1">
                  <c:v>18.10144764364097</c:v>
                </c:pt>
                <c:pt idx="2">
                  <c:v>30.253540516730734</c:v>
                </c:pt>
                <c:pt idx="3">
                  <c:v>42.876109117040947</c:v>
                </c:pt>
                <c:pt idx="4">
                  <c:v>63.168818603975595</c:v>
                </c:pt>
                <c:pt idx="5">
                  <c:v>73.151479955202191</c:v>
                </c:pt>
              </c:numCache>
            </c:numRef>
          </c:val>
        </c:ser>
        <c:dLbls>
          <c:showLegendKey val="0"/>
          <c:showVal val="0"/>
          <c:showCatName val="0"/>
          <c:showSerName val="0"/>
          <c:showPercent val="0"/>
          <c:showBubbleSize val="0"/>
        </c:dLbls>
        <c:gapWidth val="219"/>
        <c:overlap val="-27"/>
        <c:axId val="334507416"/>
        <c:axId val="334501144"/>
      </c:barChart>
      <c:catAx>
        <c:axId val="334507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34501144"/>
        <c:crosses val="autoZero"/>
        <c:auto val="1"/>
        <c:lblAlgn val="ctr"/>
        <c:lblOffset val="100"/>
        <c:noMultiLvlLbl val="0"/>
      </c:catAx>
      <c:valAx>
        <c:axId val="334501144"/>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Kuyruk Yoğunluğu - %
</a:t>
                </a:r>
              </a:p>
            </c:rich>
          </c:tx>
          <c:layout/>
          <c:overlay val="0"/>
          <c:spPr>
            <a:noFill/>
            <a:ln>
              <a:noFill/>
            </a:ln>
            <a:effectLst/>
          </c:spPr>
        </c:title>
        <c:numFmt formatCode="0.0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345074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tr-TR"/>
              <a:t>Apoptoz</a:t>
            </a:r>
          </a:p>
        </c:rich>
      </c:tx>
      <c:layout/>
      <c:overlay val="0"/>
      <c:spPr>
        <a:noFill/>
        <a:ln>
          <a:noFill/>
        </a:ln>
        <a:effectLst/>
      </c:spPr>
    </c:title>
    <c:autoTitleDeleted val="0"/>
    <c:plotArea>
      <c:layout>
        <c:manualLayout>
          <c:layoutTarget val="inner"/>
          <c:xMode val="edge"/>
          <c:yMode val="edge"/>
          <c:x val="8.7406420654115358E-2"/>
          <c:y val="0.1058910207013726"/>
          <c:w val="0.87641526297647843"/>
          <c:h val="0.78176782547312995"/>
        </c:manualLayout>
      </c:layout>
      <c:barChart>
        <c:barDir val="col"/>
        <c:grouping val="clustered"/>
        <c:varyColors val="0"/>
        <c:ser>
          <c:idx val="0"/>
          <c:order val="0"/>
          <c:tx>
            <c:strRef>
              <c:f>'8. Apoptoz'!$AA$14</c:f>
              <c:strCache>
                <c:ptCount val="1"/>
                <c:pt idx="0">
                  <c:v>AGS</c:v>
                </c:pt>
              </c:strCache>
            </c:strRef>
          </c:tx>
          <c:spPr>
            <a:solidFill>
              <a:srgbClr val="7030A0"/>
            </a:solidFill>
            <a:ln>
              <a:noFill/>
            </a:ln>
            <a:effectLst/>
          </c:spPr>
          <c:invertIfNegative val="0"/>
          <c:errBars>
            <c:errBarType val="plus"/>
            <c:errValType val="cust"/>
            <c:noEndCap val="0"/>
            <c:plus>
              <c:numRef>
                <c:f>'8. Apoptoz'!#REF!</c:f>
                <c:numCache>
                  <c:formatCode>General</c:formatCode>
                  <c:ptCount val="1"/>
                  <c:pt idx="0">
                    <c:v>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'8. Apoptoz'!$Y$15:$Y$20</c:f>
              <c:strCache>
                <c:ptCount val="6"/>
                <c:pt idx="0">
                  <c:v>Kontrol</c:v>
                </c:pt>
                <c:pt idx="1">
                  <c:v>20mg/mL</c:v>
                </c:pt>
                <c:pt idx="2">
                  <c:v>40mg/mL</c:v>
                </c:pt>
                <c:pt idx="3">
                  <c:v>60mg/mL</c:v>
                </c:pt>
                <c:pt idx="4">
                  <c:v>80mg/mL</c:v>
                </c:pt>
                <c:pt idx="5">
                  <c:v>100mg/mL</c:v>
                </c:pt>
              </c:strCache>
            </c:strRef>
          </c:cat>
          <c:val>
            <c:numRef>
              <c:f>'8. Apoptoz'!$AA$15:$AA$20</c:f>
              <c:numCache>
                <c:formatCode>General</c:formatCode>
                <c:ptCount val="6"/>
                <c:pt idx="0">
                  <c:v>6.7587641117052888</c:v>
                </c:pt>
                <c:pt idx="1">
                  <c:v>16.356421356421357</c:v>
                </c:pt>
                <c:pt idx="2">
                  <c:v>20.723019670388091</c:v>
                </c:pt>
                <c:pt idx="3">
                  <c:v>28.981481481481481</c:v>
                </c:pt>
                <c:pt idx="4">
                  <c:v>33.573172858887141</c:v>
                </c:pt>
                <c:pt idx="5">
                  <c:v>37.254901960784316</c:v>
                </c:pt>
              </c:numCache>
            </c:numRef>
          </c:val>
        </c:ser>
        <c:dLbls>
          <c:showLegendKey val="0"/>
          <c:showVal val="0"/>
          <c:showCatName val="0"/>
          <c:showSerName val="0"/>
          <c:showPercent val="0"/>
          <c:showBubbleSize val="0"/>
        </c:dLbls>
        <c:gapWidth val="219"/>
        <c:overlap val="-27"/>
        <c:axId val="334500752"/>
        <c:axId val="334503888"/>
      </c:barChart>
      <c:catAx>
        <c:axId val="334500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tr-TR"/>
          </a:p>
        </c:txPr>
        <c:crossAx val="334503888"/>
        <c:crosses val="autoZero"/>
        <c:auto val="1"/>
        <c:lblAlgn val="ctr"/>
        <c:lblOffset val="100"/>
        <c:noMultiLvlLbl val="0"/>
      </c:catAx>
      <c:valAx>
        <c:axId val="334503888"/>
        <c:scaling>
          <c:orientation val="minMax"/>
        </c:scaling>
        <c:delete val="0"/>
        <c:axPos val="l"/>
        <c:title>
          <c:tx>
            <c:rich>
              <a:bodyPr rot="-5400000" vert="horz"/>
              <a:lstStyle/>
              <a:p>
                <a:pPr>
                  <a:defRPr/>
                </a:pPr>
                <a:r>
                  <a:rPr lang="tr-TR"/>
                  <a:t>% Relatif</a:t>
                </a:r>
                <a:endParaRPr lang="en-US"/>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a:pPr>
            <a:endParaRPr lang="tr-TR"/>
          </a:p>
        </c:txPr>
        <c:crossAx val="334500752"/>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rgbClr val="C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Fenolik İçerik</a:t>
            </a:r>
          </a:p>
        </c:rich>
      </c:tx>
      <c:layout/>
      <c:overlay val="0"/>
      <c:spPr>
        <a:noFill/>
        <a:ln>
          <a:noFill/>
        </a:ln>
        <a:effectLst/>
      </c:spPr>
    </c:title>
    <c:autoTitleDeleted val="0"/>
    <c:plotArea>
      <c:layout/>
      <c:barChart>
        <c:barDir val="col"/>
        <c:grouping val="clustered"/>
        <c:varyColors val="0"/>
        <c:ser>
          <c:idx val="0"/>
          <c:order val="0"/>
          <c:tx>
            <c:strRef>
              <c:f>'4. Fenolik İçerik'!$B$13</c:f>
              <c:strCache>
                <c:ptCount val="1"/>
                <c:pt idx="0">
                  <c:v>MetOH</c:v>
                </c:pt>
              </c:strCache>
            </c:strRef>
          </c:tx>
          <c:spPr>
            <a:solidFill>
              <a:schemeClr val="accent1"/>
            </a:solidFill>
            <a:ln>
              <a:noFill/>
            </a:ln>
            <a:effectLst/>
          </c:spPr>
          <c:invertIfNegative val="0"/>
          <c:errBars>
            <c:errBarType val="both"/>
            <c:errValType val="cust"/>
            <c:noEndCap val="0"/>
            <c:plus>
              <c:numRef>
                <c:f>'4. Fenolik İçerik'!$C$16:$E$16</c:f>
                <c:numCache>
                  <c:formatCode>General</c:formatCode>
                  <c:ptCount val="3"/>
                  <c:pt idx="0">
                    <c:v>7.9052725021553402E-2</c:v>
                  </c:pt>
                  <c:pt idx="1">
                    <c:v>1.0852839874122042</c:v>
                  </c:pt>
                  <c:pt idx="2">
                    <c:v>2.6029800870028423</c:v>
                  </c:pt>
                </c:numCache>
              </c:numRef>
            </c:plus>
            <c:minus>
              <c:numRef>
                <c:f>'4. Fenolik İçerik'!$C$16:$E$16</c:f>
                <c:numCache>
                  <c:formatCode>General</c:formatCode>
                  <c:ptCount val="3"/>
                  <c:pt idx="0">
                    <c:v>7.9052725021553402E-2</c:v>
                  </c:pt>
                  <c:pt idx="1">
                    <c:v>1.0852839874122042</c:v>
                  </c:pt>
                  <c:pt idx="2">
                    <c:v>2.6029800870028423</c:v>
                  </c:pt>
                </c:numCache>
              </c:numRef>
            </c:minus>
            <c:spPr>
              <a:noFill/>
              <a:ln w="9525" cap="flat" cmpd="sng" algn="ctr">
                <a:solidFill>
                  <a:schemeClr val="tx1">
                    <a:lumMod val="65000"/>
                    <a:lumOff val="35000"/>
                  </a:schemeClr>
                </a:solidFill>
                <a:round/>
              </a:ln>
              <a:effectLst/>
            </c:spPr>
          </c:errBars>
          <c:cat>
            <c:strRef>
              <c:f>'4. Fenolik İçerik'!$C$12:$E$12</c:f>
              <c:strCache>
                <c:ptCount val="3"/>
                <c:pt idx="0">
                  <c:v>1mg/mL</c:v>
                </c:pt>
                <c:pt idx="1">
                  <c:v>10mg/mL</c:v>
                </c:pt>
                <c:pt idx="2">
                  <c:v>100mg/mL</c:v>
                </c:pt>
              </c:strCache>
            </c:strRef>
          </c:cat>
          <c:val>
            <c:numRef>
              <c:f>'4. Fenolik İçerik'!$C$13:$E$13</c:f>
              <c:numCache>
                <c:formatCode>0.000</c:formatCode>
                <c:ptCount val="3"/>
                <c:pt idx="0">
                  <c:v>0.84633333333333327</c:v>
                </c:pt>
                <c:pt idx="1">
                  <c:v>11.266333333333334</c:v>
                </c:pt>
                <c:pt idx="2">
                  <c:v>86.457333333333338</c:v>
                </c:pt>
              </c:numCache>
            </c:numRef>
          </c:val>
        </c:ser>
        <c:ser>
          <c:idx val="1"/>
          <c:order val="1"/>
          <c:tx>
            <c:strRef>
              <c:f>'4. Fenolik İçerik'!$B$14</c:f>
              <c:strCache>
                <c:ptCount val="1"/>
                <c:pt idx="0">
                  <c:v>EtOH</c:v>
                </c:pt>
              </c:strCache>
            </c:strRef>
          </c:tx>
          <c:spPr>
            <a:solidFill>
              <a:srgbClr val="FFC000"/>
            </a:solidFill>
            <a:ln>
              <a:noFill/>
            </a:ln>
            <a:effectLst/>
          </c:spPr>
          <c:invertIfNegative val="0"/>
          <c:errBars>
            <c:errBarType val="both"/>
            <c:errValType val="cust"/>
            <c:noEndCap val="0"/>
            <c:plus>
              <c:numRef>
                <c:f>'4. Fenolik İçerik'!$C$17:$E$17</c:f>
                <c:numCache>
                  <c:formatCode>General</c:formatCode>
                  <c:ptCount val="3"/>
                  <c:pt idx="0">
                    <c:v>6.302380502635492E-2</c:v>
                  </c:pt>
                  <c:pt idx="1">
                    <c:v>0.6927661943253296</c:v>
                  </c:pt>
                  <c:pt idx="2">
                    <c:v>3.9857416290238041</c:v>
                  </c:pt>
                </c:numCache>
              </c:numRef>
            </c:plus>
            <c:minus>
              <c:numRef>
                <c:f>'4. Fenolik İçerik'!$C$17:$E$17</c:f>
                <c:numCache>
                  <c:formatCode>General</c:formatCode>
                  <c:ptCount val="3"/>
                  <c:pt idx="0">
                    <c:v>6.302380502635492E-2</c:v>
                  </c:pt>
                  <c:pt idx="1">
                    <c:v>0.6927661943253296</c:v>
                  </c:pt>
                  <c:pt idx="2">
                    <c:v>3.9857416290238041</c:v>
                  </c:pt>
                </c:numCache>
              </c:numRef>
            </c:minus>
            <c:spPr>
              <a:noFill/>
              <a:ln w="9525" cap="flat" cmpd="sng" algn="ctr">
                <a:solidFill>
                  <a:schemeClr val="tx1">
                    <a:lumMod val="65000"/>
                    <a:lumOff val="35000"/>
                  </a:schemeClr>
                </a:solidFill>
                <a:round/>
              </a:ln>
              <a:effectLst/>
            </c:spPr>
          </c:errBars>
          <c:cat>
            <c:strRef>
              <c:f>'4. Fenolik İçerik'!$C$12:$E$12</c:f>
              <c:strCache>
                <c:ptCount val="3"/>
                <c:pt idx="0">
                  <c:v>1mg/mL</c:v>
                </c:pt>
                <c:pt idx="1">
                  <c:v>10mg/mL</c:v>
                </c:pt>
                <c:pt idx="2">
                  <c:v>100mg/mL</c:v>
                </c:pt>
              </c:strCache>
            </c:strRef>
          </c:cat>
          <c:val>
            <c:numRef>
              <c:f>'4. Fenolik İçerik'!$C$14:$E$14</c:f>
              <c:numCache>
                <c:formatCode>0.000</c:formatCode>
                <c:ptCount val="3"/>
                <c:pt idx="0">
                  <c:v>0.62100000000000011</c:v>
                </c:pt>
                <c:pt idx="1">
                  <c:v>8.3469999999999995</c:v>
                </c:pt>
                <c:pt idx="2">
                  <c:v>56.100333333333332</c:v>
                </c:pt>
              </c:numCache>
            </c:numRef>
          </c:val>
        </c:ser>
        <c:dLbls>
          <c:showLegendKey val="0"/>
          <c:showVal val="0"/>
          <c:showCatName val="0"/>
          <c:showSerName val="0"/>
          <c:showPercent val="0"/>
          <c:showBubbleSize val="0"/>
        </c:dLbls>
        <c:gapWidth val="219"/>
        <c:overlap val="-27"/>
        <c:axId val="304259424"/>
        <c:axId val="304257856"/>
      </c:barChart>
      <c:catAx>
        <c:axId val="3042594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7856"/>
        <c:crosses val="autoZero"/>
        <c:auto val="1"/>
        <c:lblAlgn val="ctr"/>
        <c:lblOffset val="100"/>
        <c:noMultiLvlLbl val="0"/>
      </c:catAx>
      <c:valAx>
        <c:axId val="304257856"/>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mg GAE/mL</a:t>
                </a:r>
              </a:p>
            </c:rich>
          </c:tx>
          <c:layout/>
          <c:overlay val="0"/>
          <c:spPr>
            <a:noFill/>
            <a:ln>
              <a:noFill/>
            </a:ln>
            <a:effectLst/>
          </c:spPr>
        </c:title>
        <c:numFmt formatCode="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9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Flavanoid İçerik</a:t>
            </a:r>
          </a:p>
        </c:rich>
      </c:tx>
      <c:layout/>
      <c:overlay val="0"/>
      <c:spPr>
        <a:noFill/>
        <a:ln>
          <a:noFill/>
        </a:ln>
        <a:effectLst/>
      </c:spPr>
    </c:title>
    <c:autoTitleDeleted val="0"/>
    <c:plotArea>
      <c:layout/>
      <c:barChart>
        <c:barDir val="col"/>
        <c:grouping val="clustered"/>
        <c:varyColors val="0"/>
        <c:ser>
          <c:idx val="0"/>
          <c:order val="0"/>
          <c:tx>
            <c:strRef>
              <c:f>'5. Flavanoid İçerik'!$B$13</c:f>
              <c:strCache>
                <c:ptCount val="1"/>
                <c:pt idx="0">
                  <c:v>MetOH</c:v>
                </c:pt>
              </c:strCache>
            </c:strRef>
          </c:tx>
          <c:spPr>
            <a:solidFill>
              <a:schemeClr val="accent1"/>
            </a:solidFill>
            <a:ln>
              <a:noFill/>
            </a:ln>
            <a:effectLst/>
          </c:spPr>
          <c:invertIfNegative val="0"/>
          <c:errBars>
            <c:errBarType val="both"/>
            <c:errValType val="cust"/>
            <c:noEndCap val="0"/>
            <c:plus>
              <c:numRef>
                <c:f>'5. Flavanoid İçerik'!$C$16:$E$16</c:f>
                <c:numCache>
                  <c:formatCode>General</c:formatCode>
                  <c:ptCount val="3"/>
                  <c:pt idx="0">
                    <c:v>7.0811957558969768E-2</c:v>
                  </c:pt>
                  <c:pt idx="1">
                    <c:v>1.2484311488157174</c:v>
                  </c:pt>
                  <c:pt idx="2">
                    <c:v>0.64352337434885221</c:v>
                  </c:pt>
                </c:numCache>
              </c:numRef>
            </c:plus>
            <c:minus>
              <c:numRef>
                <c:f>'5. Flavanoid İçerik'!$C$16:$E$16</c:f>
                <c:numCache>
                  <c:formatCode>General</c:formatCode>
                  <c:ptCount val="3"/>
                  <c:pt idx="0">
                    <c:v>7.0811957558969768E-2</c:v>
                  </c:pt>
                  <c:pt idx="1">
                    <c:v>1.2484311488157174</c:v>
                  </c:pt>
                  <c:pt idx="2">
                    <c:v>0.64352337434885221</c:v>
                  </c:pt>
                </c:numCache>
              </c:numRef>
            </c:minus>
            <c:spPr>
              <a:noFill/>
              <a:ln w="9525" cap="flat" cmpd="sng" algn="ctr">
                <a:solidFill>
                  <a:schemeClr val="tx1">
                    <a:lumMod val="65000"/>
                    <a:lumOff val="35000"/>
                  </a:schemeClr>
                </a:solidFill>
                <a:round/>
              </a:ln>
              <a:effectLst/>
            </c:spPr>
          </c:errBars>
          <c:cat>
            <c:strRef>
              <c:f>'5. Flavanoid İçerik'!$C$12:$E$12</c:f>
              <c:strCache>
                <c:ptCount val="3"/>
                <c:pt idx="0">
                  <c:v>1mg/mL</c:v>
                </c:pt>
                <c:pt idx="1">
                  <c:v>10mg/mL</c:v>
                </c:pt>
                <c:pt idx="2">
                  <c:v>100mg/mL</c:v>
                </c:pt>
              </c:strCache>
            </c:strRef>
          </c:cat>
          <c:val>
            <c:numRef>
              <c:f>'5. Flavanoid İçerik'!$C$13:$E$13</c:f>
              <c:numCache>
                <c:formatCode>0.000</c:formatCode>
                <c:ptCount val="3"/>
                <c:pt idx="0">
                  <c:v>0.60766666666666669</c:v>
                </c:pt>
                <c:pt idx="1">
                  <c:v>5.3866666666666667</c:v>
                </c:pt>
                <c:pt idx="2">
                  <c:v>24.400666666666666</c:v>
                </c:pt>
              </c:numCache>
            </c:numRef>
          </c:val>
        </c:ser>
        <c:ser>
          <c:idx val="1"/>
          <c:order val="1"/>
          <c:tx>
            <c:strRef>
              <c:f>'5. Flavanoid İçerik'!$B$14</c:f>
              <c:strCache>
                <c:ptCount val="1"/>
                <c:pt idx="0">
                  <c:v>EtOH</c:v>
                </c:pt>
              </c:strCache>
            </c:strRef>
          </c:tx>
          <c:spPr>
            <a:solidFill>
              <a:srgbClr val="FFC000"/>
            </a:solidFill>
            <a:ln>
              <a:noFill/>
            </a:ln>
            <a:effectLst/>
          </c:spPr>
          <c:invertIfNegative val="0"/>
          <c:errBars>
            <c:errBarType val="both"/>
            <c:errValType val="cust"/>
            <c:noEndCap val="0"/>
            <c:plus>
              <c:numRef>
                <c:f>'5. Flavanoid İçerik'!$C$17:$E$17</c:f>
                <c:numCache>
                  <c:formatCode>General</c:formatCode>
                  <c:ptCount val="3"/>
                  <c:pt idx="0">
                    <c:v>7.0038084877681886E-2</c:v>
                  </c:pt>
                  <c:pt idx="1">
                    <c:v>0.91832038708357466</c:v>
                  </c:pt>
                  <c:pt idx="2">
                    <c:v>0.95406987864272086</c:v>
                  </c:pt>
                </c:numCache>
              </c:numRef>
            </c:plus>
            <c:minus>
              <c:numRef>
                <c:f>'5. Flavanoid İçerik'!$C$17:$E$17</c:f>
                <c:numCache>
                  <c:formatCode>General</c:formatCode>
                  <c:ptCount val="3"/>
                  <c:pt idx="0">
                    <c:v>7.0038084877681886E-2</c:v>
                  </c:pt>
                  <c:pt idx="1">
                    <c:v>0.91832038708357466</c:v>
                  </c:pt>
                  <c:pt idx="2">
                    <c:v>0.95406987864272086</c:v>
                  </c:pt>
                </c:numCache>
              </c:numRef>
            </c:minus>
            <c:spPr>
              <a:noFill/>
              <a:ln w="9525" cap="flat" cmpd="sng" algn="ctr">
                <a:solidFill>
                  <a:schemeClr val="tx1">
                    <a:lumMod val="65000"/>
                    <a:lumOff val="35000"/>
                  </a:schemeClr>
                </a:solidFill>
                <a:round/>
              </a:ln>
              <a:effectLst/>
            </c:spPr>
          </c:errBars>
          <c:cat>
            <c:strRef>
              <c:f>'5. Flavanoid İçerik'!$C$12:$E$12</c:f>
              <c:strCache>
                <c:ptCount val="3"/>
                <c:pt idx="0">
                  <c:v>1mg/mL</c:v>
                </c:pt>
                <c:pt idx="1">
                  <c:v>10mg/mL</c:v>
                </c:pt>
                <c:pt idx="2">
                  <c:v>100mg/mL</c:v>
                </c:pt>
              </c:strCache>
            </c:strRef>
          </c:cat>
          <c:val>
            <c:numRef>
              <c:f>'5. Flavanoid İçerik'!$C$14:$E$14</c:f>
              <c:numCache>
                <c:formatCode>0.000</c:formatCode>
                <c:ptCount val="3"/>
                <c:pt idx="0">
                  <c:v>0.4916666666666667</c:v>
                </c:pt>
                <c:pt idx="1">
                  <c:v>4.0003333333333337</c:v>
                </c:pt>
                <c:pt idx="2">
                  <c:v>18.814333333333334</c:v>
                </c:pt>
              </c:numCache>
            </c:numRef>
          </c:val>
        </c:ser>
        <c:dLbls>
          <c:showLegendKey val="0"/>
          <c:showVal val="0"/>
          <c:showCatName val="0"/>
          <c:showSerName val="0"/>
          <c:showPercent val="0"/>
          <c:showBubbleSize val="0"/>
        </c:dLbls>
        <c:gapWidth val="219"/>
        <c:overlap val="-27"/>
        <c:axId val="304258248"/>
        <c:axId val="304260600"/>
      </c:barChart>
      <c:catAx>
        <c:axId val="304258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60600"/>
        <c:crosses val="autoZero"/>
        <c:auto val="1"/>
        <c:lblAlgn val="ctr"/>
        <c:lblOffset val="100"/>
        <c:noMultiLvlLbl val="0"/>
      </c:catAx>
      <c:valAx>
        <c:axId val="30426060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mg GAE/mL</a:t>
                </a:r>
              </a:p>
            </c:rich>
          </c:tx>
          <c:layout/>
          <c:overlay val="0"/>
          <c:spPr>
            <a:noFill/>
            <a:ln>
              <a:noFill/>
            </a:ln>
            <a:effectLst/>
          </c:spPr>
        </c:title>
        <c:numFmt formatCode="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8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DPPH</a:t>
            </a:r>
          </a:p>
        </c:rich>
      </c:tx>
      <c:layout/>
      <c:overlay val="0"/>
      <c:spPr>
        <a:noFill/>
        <a:ln>
          <a:noFill/>
        </a:ln>
        <a:effectLst/>
      </c:spPr>
    </c:title>
    <c:autoTitleDeleted val="0"/>
    <c:plotArea>
      <c:layout>
        <c:manualLayout>
          <c:layoutTarget val="inner"/>
          <c:xMode val="edge"/>
          <c:yMode val="edge"/>
          <c:x val="0.1426003526994653"/>
          <c:y val="9.4747224468599095E-2"/>
          <c:w val="0.82510667828770201"/>
          <c:h val="0.67278571114837371"/>
        </c:manualLayout>
      </c:layout>
      <c:barChart>
        <c:barDir val="col"/>
        <c:grouping val="clustered"/>
        <c:varyColors val="0"/>
        <c:ser>
          <c:idx val="0"/>
          <c:order val="0"/>
          <c:tx>
            <c:strRef>
              <c:f>'6. DPPH'!$B$13</c:f>
              <c:strCache>
                <c:ptCount val="1"/>
                <c:pt idx="0">
                  <c:v>MetOH</c:v>
                </c:pt>
              </c:strCache>
            </c:strRef>
          </c:tx>
          <c:spPr>
            <a:solidFill>
              <a:schemeClr val="accent1"/>
            </a:solidFill>
            <a:ln>
              <a:noFill/>
            </a:ln>
            <a:effectLst/>
          </c:spPr>
          <c:invertIfNegative val="0"/>
          <c:errBars>
            <c:errBarType val="both"/>
            <c:errValType val="cust"/>
            <c:noEndCap val="0"/>
            <c:plus>
              <c:numRef>
                <c:f>'6. DPPH'!$C$16:$E$16</c:f>
                <c:numCache>
                  <c:formatCode>General</c:formatCode>
                  <c:ptCount val="3"/>
                  <c:pt idx="0">
                    <c:v>0.25235358791452406</c:v>
                  </c:pt>
                  <c:pt idx="1">
                    <c:v>1.1984519181010136</c:v>
                  </c:pt>
                  <c:pt idx="2">
                    <c:v>0.92228918096946688</c:v>
                  </c:pt>
                </c:numCache>
              </c:numRef>
            </c:plus>
            <c:minus>
              <c:numRef>
                <c:f>'6. DPPH'!$C$16:$E$16</c:f>
                <c:numCache>
                  <c:formatCode>General</c:formatCode>
                  <c:ptCount val="3"/>
                  <c:pt idx="0">
                    <c:v>0.25235358791452406</c:v>
                  </c:pt>
                  <c:pt idx="1">
                    <c:v>1.1984519181010136</c:v>
                  </c:pt>
                  <c:pt idx="2">
                    <c:v>0.92228918096946688</c:v>
                  </c:pt>
                </c:numCache>
              </c:numRef>
            </c:minus>
            <c:spPr>
              <a:noFill/>
              <a:ln w="9525" cap="flat" cmpd="sng" algn="ctr">
                <a:solidFill>
                  <a:schemeClr val="tx1">
                    <a:lumMod val="65000"/>
                    <a:lumOff val="35000"/>
                  </a:schemeClr>
                </a:solidFill>
                <a:round/>
              </a:ln>
              <a:effectLst/>
            </c:spPr>
          </c:errBars>
          <c:cat>
            <c:strRef>
              <c:f>'6. DPPH'!$C$12:$E$12</c:f>
              <c:strCache>
                <c:ptCount val="3"/>
                <c:pt idx="0">
                  <c:v>1mg/mL</c:v>
                </c:pt>
                <c:pt idx="1">
                  <c:v>10mg/mL</c:v>
                </c:pt>
                <c:pt idx="2">
                  <c:v>100mg/mL</c:v>
                </c:pt>
              </c:strCache>
            </c:strRef>
          </c:cat>
          <c:val>
            <c:numRef>
              <c:f>'6. DPPH'!$C$13:$E$13</c:f>
              <c:numCache>
                <c:formatCode>0.000</c:formatCode>
                <c:ptCount val="3"/>
                <c:pt idx="0">
                  <c:v>2.9523333333333333</c:v>
                </c:pt>
                <c:pt idx="1">
                  <c:v>11.514000000000001</c:v>
                </c:pt>
                <c:pt idx="2">
                  <c:v>74.12133333333334</c:v>
                </c:pt>
              </c:numCache>
            </c:numRef>
          </c:val>
        </c:ser>
        <c:ser>
          <c:idx val="1"/>
          <c:order val="1"/>
          <c:tx>
            <c:strRef>
              <c:f>'6. DPPH'!$B$14</c:f>
              <c:strCache>
                <c:ptCount val="1"/>
                <c:pt idx="0">
                  <c:v>EtOH</c:v>
                </c:pt>
              </c:strCache>
            </c:strRef>
          </c:tx>
          <c:spPr>
            <a:solidFill>
              <a:srgbClr val="FFC000"/>
            </a:solidFill>
            <a:ln>
              <a:noFill/>
            </a:ln>
            <a:effectLst/>
          </c:spPr>
          <c:invertIfNegative val="0"/>
          <c:errBars>
            <c:errBarType val="both"/>
            <c:errValType val="cust"/>
            <c:noEndCap val="0"/>
            <c:plus>
              <c:numRef>
                <c:f>'6. DPPH'!$C$17:$E$17</c:f>
                <c:numCache>
                  <c:formatCode>General</c:formatCode>
                  <c:ptCount val="3"/>
                  <c:pt idx="0">
                    <c:v>0.18743265457224961</c:v>
                  </c:pt>
                  <c:pt idx="1">
                    <c:v>0.70082546567125625</c:v>
                  </c:pt>
                  <c:pt idx="2">
                    <c:v>1.7938297020620448</c:v>
                  </c:pt>
                </c:numCache>
              </c:numRef>
            </c:plus>
            <c:minus>
              <c:numRef>
                <c:f>'6. DPPH'!$C$17:$E$17</c:f>
                <c:numCache>
                  <c:formatCode>General</c:formatCode>
                  <c:ptCount val="3"/>
                  <c:pt idx="0">
                    <c:v>0.18743265457224961</c:v>
                  </c:pt>
                  <c:pt idx="1">
                    <c:v>0.70082546567125625</c:v>
                  </c:pt>
                  <c:pt idx="2">
                    <c:v>1.7938297020620448</c:v>
                  </c:pt>
                </c:numCache>
              </c:numRef>
            </c:minus>
            <c:spPr>
              <a:noFill/>
              <a:ln w="9525" cap="flat" cmpd="sng" algn="ctr">
                <a:solidFill>
                  <a:schemeClr val="tx1">
                    <a:lumMod val="65000"/>
                    <a:lumOff val="35000"/>
                  </a:schemeClr>
                </a:solidFill>
                <a:round/>
              </a:ln>
              <a:effectLst/>
            </c:spPr>
          </c:errBars>
          <c:cat>
            <c:strRef>
              <c:f>'6. DPPH'!$C$12:$E$12</c:f>
              <c:strCache>
                <c:ptCount val="3"/>
                <c:pt idx="0">
                  <c:v>1mg/mL</c:v>
                </c:pt>
                <c:pt idx="1">
                  <c:v>10mg/mL</c:v>
                </c:pt>
                <c:pt idx="2">
                  <c:v>100mg/mL</c:v>
                </c:pt>
              </c:strCache>
            </c:strRef>
          </c:cat>
          <c:val>
            <c:numRef>
              <c:f>'6. DPPH'!$C$14:$E$14</c:f>
              <c:numCache>
                <c:formatCode>0.000</c:formatCode>
                <c:ptCount val="3"/>
                <c:pt idx="0">
                  <c:v>1.22</c:v>
                </c:pt>
                <c:pt idx="1">
                  <c:v>7.9143333333333326</c:v>
                </c:pt>
                <c:pt idx="2">
                  <c:v>62.268999999999998</c:v>
                </c:pt>
              </c:numCache>
            </c:numRef>
          </c:val>
        </c:ser>
        <c:dLbls>
          <c:showLegendKey val="0"/>
          <c:showVal val="0"/>
          <c:showCatName val="0"/>
          <c:showSerName val="0"/>
          <c:showPercent val="0"/>
          <c:showBubbleSize val="0"/>
        </c:dLbls>
        <c:gapWidth val="219"/>
        <c:overlap val="-27"/>
        <c:axId val="304255504"/>
        <c:axId val="304258640"/>
      </c:barChart>
      <c:catAx>
        <c:axId val="30425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8640"/>
        <c:crosses val="autoZero"/>
        <c:auto val="1"/>
        <c:lblAlgn val="ctr"/>
        <c:lblOffset val="100"/>
        <c:noMultiLvlLbl val="0"/>
      </c:catAx>
      <c:valAx>
        <c:axId val="30425864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tr-TR"/>
                  <a:t>% İnhibisyon</a:t>
                </a:r>
                <a:endParaRPr lang="en-US"/>
              </a:p>
            </c:rich>
          </c:tx>
          <c:layout/>
          <c:overlay val="0"/>
          <c:spPr>
            <a:noFill/>
            <a:ln>
              <a:noFill/>
            </a:ln>
            <a:effectLst/>
          </c:spPr>
        </c:title>
        <c:numFmt formatCode="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5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Kuprak</a:t>
            </a:r>
          </a:p>
        </c:rich>
      </c:tx>
      <c:layout/>
      <c:overlay val="0"/>
      <c:spPr>
        <a:noFill/>
        <a:ln>
          <a:noFill/>
        </a:ln>
        <a:effectLst/>
      </c:spPr>
    </c:title>
    <c:autoTitleDeleted val="0"/>
    <c:plotArea>
      <c:layout/>
      <c:barChart>
        <c:barDir val="col"/>
        <c:grouping val="clustered"/>
        <c:varyColors val="0"/>
        <c:ser>
          <c:idx val="0"/>
          <c:order val="0"/>
          <c:tx>
            <c:strRef>
              <c:f>'5. Kuprak'!$B$13</c:f>
              <c:strCache>
                <c:ptCount val="1"/>
                <c:pt idx="0">
                  <c:v>MetOH</c:v>
                </c:pt>
              </c:strCache>
            </c:strRef>
          </c:tx>
          <c:spPr>
            <a:solidFill>
              <a:schemeClr val="accent1"/>
            </a:solidFill>
            <a:ln>
              <a:noFill/>
            </a:ln>
            <a:effectLst/>
          </c:spPr>
          <c:invertIfNegative val="0"/>
          <c:errBars>
            <c:errBarType val="both"/>
            <c:errValType val="cust"/>
            <c:noEndCap val="0"/>
            <c:plus>
              <c:numRef>
                <c:f>'5. Kuprak'!$C$16:$E$16</c:f>
                <c:numCache>
                  <c:formatCode>General</c:formatCode>
                  <c:ptCount val="3"/>
                  <c:pt idx="0">
                    <c:v>7.9774682700716582E-2</c:v>
                  </c:pt>
                  <c:pt idx="1">
                    <c:v>0.48077680199166745</c:v>
                  </c:pt>
                  <c:pt idx="2">
                    <c:v>1.9478375188911421</c:v>
                  </c:pt>
                </c:numCache>
              </c:numRef>
            </c:plus>
            <c:minus>
              <c:numRef>
                <c:f>'5. Kuprak'!$C$16:$E$16</c:f>
                <c:numCache>
                  <c:formatCode>General</c:formatCode>
                  <c:ptCount val="3"/>
                  <c:pt idx="0">
                    <c:v>7.9774682700716582E-2</c:v>
                  </c:pt>
                  <c:pt idx="1">
                    <c:v>0.48077680199166745</c:v>
                  </c:pt>
                  <c:pt idx="2">
                    <c:v>1.9478375188911421</c:v>
                  </c:pt>
                </c:numCache>
              </c:numRef>
            </c:minus>
            <c:spPr>
              <a:noFill/>
              <a:ln w="9525" cap="flat" cmpd="sng" algn="ctr">
                <a:solidFill>
                  <a:schemeClr val="tx1">
                    <a:lumMod val="65000"/>
                    <a:lumOff val="35000"/>
                  </a:schemeClr>
                </a:solidFill>
                <a:round/>
              </a:ln>
              <a:effectLst/>
            </c:spPr>
          </c:errBars>
          <c:cat>
            <c:strRef>
              <c:f>'5. Kuprak'!$C$12:$E$12</c:f>
              <c:strCache>
                <c:ptCount val="3"/>
                <c:pt idx="0">
                  <c:v>1mg/mL</c:v>
                </c:pt>
                <c:pt idx="1">
                  <c:v>10mg/mL</c:v>
                </c:pt>
                <c:pt idx="2">
                  <c:v>100mg/mL</c:v>
                </c:pt>
              </c:strCache>
            </c:strRef>
          </c:cat>
          <c:val>
            <c:numRef>
              <c:f>'5. Kuprak'!$C$13:$E$13</c:f>
              <c:numCache>
                <c:formatCode>0.000</c:formatCode>
                <c:ptCount val="3"/>
                <c:pt idx="0">
                  <c:v>0.25699999999999995</c:v>
                </c:pt>
                <c:pt idx="1">
                  <c:v>3.7296666666666667</c:v>
                </c:pt>
                <c:pt idx="2">
                  <c:v>16.966000000000001</c:v>
                </c:pt>
              </c:numCache>
            </c:numRef>
          </c:val>
        </c:ser>
        <c:ser>
          <c:idx val="1"/>
          <c:order val="1"/>
          <c:tx>
            <c:strRef>
              <c:f>'5. Kuprak'!$B$14</c:f>
              <c:strCache>
                <c:ptCount val="1"/>
                <c:pt idx="0">
                  <c:v>EtOH</c:v>
                </c:pt>
              </c:strCache>
            </c:strRef>
          </c:tx>
          <c:spPr>
            <a:solidFill>
              <a:srgbClr val="FFC000"/>
            </a:solidFill>
            <a:ln>
              <a:noFill/>
            </a:ln>
            <a:effectLst/>
          </c:spPr>
          <c:invertIfNegative val="0"/>
          <c:errBars>
            <c:errBarType val="both"/>
            <c:errValType val="cust"/>
            <c:noEndCap val="0"/>
            <c:plus>
              <c:numRef>
                <c:f>'5. Kuprak'!$C$17:$E$17</c:f>
                <c:numCache>
                  <c:formatCode>General</c:formatCode>
                  <c:ptCount val="3"/>
                  <c:pt idx="0">
                    <c:v>5.9214300074672224E-2</c:v>
                  </c:pt>
                  <c:pt idx="1">
                    <c:v>0.51716825115236686</c:v>
                  </c:pt>
                  <c:pt idx="2">
                    <c:v>0.4599829706992784</c:v>
                  </c:pt>
                </c:numCache>
              </c:numRef>
            </c:plus>
            <c:minus>
              <c:numRef>
                <c:f>'5. Kuprak'!$C$17:$E$17</c:f>
                <c:numCache>
                  <c:formatCode>General</c:formatCode>
                  <c:ptCount val="3"/>
                  <c:pt idx="0">
                    <c:v>5.9214300074672224E-2</c:v>
                  </c:pt>
                  <c:pt idx="1">
                    <c:v>0.51716825115236686</c:v>
                  </c:pt>
                  <c:pt idx="2">
                    <c:v>0.4599829706992784</c:v>
                  </c:pt>
                </c:numCache>
              </c:numRef>
            </c:minus>
            <c:spPr>
              <a:noFill/>
              <a:ln w="9525" cap="flat" cmpd="sng" algn="ctr">
                <a:solidFill>
                  <a:schemeClr val="tx1">
                    <a:lumMod val="65000"/>
                    <a:lumOff val="35000"/>
                  </a:schemeClr>
                </a:solidFill>
                <a:round/>
              </a:ln>
              <a:effectLst/>
            </c:spPr>
          </c:errBars>
          <c:cat>
            <c:strRef>
              <c:f>'5. Kuprak'!$C$12:$E$12</c:f>
              <c:strCache>
                <c:ptCount val="3"/>
                <c:pt idx="0">
                  <c:v>1mg/mL</c:v>
                </c:pt>
                <c:pt idx="1">
                  <c:v>10mg/mL</c:v>
                </c:pt>
                <c:pt idx="2">
                  <c:v>100mg/mL</c:v>
                </c:pt>
              </c:strCache>
            </c:strRef>
          </c:cat>
          <c:val>
            <c:numRef>
              <c:f>'5. Kuprak'!$C$14:$E$14</c:f>
              <c:numCache>
                <c:formatCode>0.000</c:formatCode>
                <c:ptCount val="3"/>
                <c:pt idx="0">
                  <c:v>0.18466666666666667</c:v>
                </c:pt>
                <c:pt idx="1">
                  <c:v>2.706</c:v>
                </c:pt>
                <c:pt idx="2">
                  <c:v>10.819666666666668</c:v>
                </c:pt>
              </c:numCache>
            </c:numRef>
          </c:val>
        </c:ser>
        <c:dLbls>
          <c:showLegendKey val="0"/>
          <c:showVal val="0"/>
          <c:showCatName val="0"/>
          <c:showSerName val="0"/>
          <c:showPercent val="0"/>
          <c:showBubbleSize val="0"/>
        </c:dLbls>
        <c:gapWidth val="219"/>
        <c:overlap val="-27"/>
        <c:axId val="304255896"/>
        <c:axId val="304256288"/>
      </c:barChart>
      <c:catAx>
        <c:axId val="3042558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6288"/>
        <c:crosses val="autoZero"/>
        <c:auto val="1"/>
        <c:lblAlgn val="ctr"/>
        <c:lblOffset val="100"/>
        <c:noMultiLvlLbl val="0"/>
      </c:catAx>
      <c:valAx>
        <c:axId val="304256288"/>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µg/mL Trolox Eq.</a:t>
                </a:r>
              </a:p>
            </c:rich>
          </c:tx>
          <c:layout/>
          <c:overlay val="0"/>
          <c:spPr>
            <a:noFill/>
            <a:ln>
              <a:noFill/>
            </a:ln>
            <a:effectLst/>
          </c:spPr>
        </c:title>
        <c:numFmt formatCode="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255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a:t>Pro-oksidan Aktivite</a:t>
            </a:r>
          </a:p>
        </c:rich>
      </c:tx>
      <c:layout/>
      <c:overlay val="0"/>
      <c:spPr>
        <a:noFill/>
        <a:ln>
          <a:noFill/>
        </a:ln>
        <a:effectLst/>
      </c:spPr>
    </c:title>
    <c:autoTitleDeleted val="0"/>
    <c:plotArea>
      <c:layout/>
      <c:lineChart>
        <c:grouping val="standard"/>
        <c:varyColors val="0"/>
        <c:ser>
          <c:idx val="0"/>
          <c:order val="0"/>
          <c:tx>
            <c:strRef>
              <c:f>'3. Pro-Oksidan Kapasite'!$A$4</c:f>
              <c:strCache>
                <c:ptCount val="1"/>
                <c:pt idx="0">
                  <c:v>MetOH</c:v>
                </c:pt>
              </c:strCache>
            </c:strRef>
          </c:tx>
          <c:spPr>
            <a:ln w="28575" cap="rnd">
              <a:solidFill>
                <a:schemeClr val="accent1"/>
              </a:solidFill>
              <a:round/>
            </a:ln>
            <a:effectLst/>
          </c:spPr>
          <c:marker>
            <c:symbol val="none"/>
          </c:marker>
          <c:cat>
            <c:strRef>
              <c:f>'3. Pro-Oksidan Kapasite'!$B$3:$G$3</c:f>
              <c:strCache>
                <c:ptCount val="6"/>
                <c:pt idx="0">
                  <c:v>10mg/mL</c:v>
                </c:pt>
                <c:pt idx="1">
                  <c:v>20mg/mL</c:v>
                </c:pt>
                <c:pt idx="2">
                  <c:v>40mg/mL</c:v>
                </c:pt>
                <c:pt idx="3">
                  <c:v>60mg/mL</c:v>
                </c:pt>
                <c:pt idx="4">
                  <c:v>80mg/mL</c:v>
                </c:pt>
                <c:pt idx="5">
                  <c:v>100mg/mL</c:v>
                </c:pt>
              </c:strCache>
            </c:strRef>
          </c:cat>
          <c:val>
            <c:numRef>
              <c:f>'3. Pro-Oksidan Kapasite'!$B$4:$G$4</c:f>
              <c:numCache>
                <c:formatCode>0.00000</c:formatCode>
                <c:ptCount val="6"/>
                <c:pt idx="0">
                  <c:v>0.57955999999999996</c:v>
                </c:pt>
                <c:pt idx="1">
                  <c:v>0.35410999999999998</c:v>
                </c:pt>
                <c:pt idx="2">
                  <c:v>0.53668000000000005</c:v>
                </c:pt>
                <c:pt idx="3">
                  <c:v>0.55772999999999995</c:v>
                </c:pt>
                <c:pt idx="4">
                  <c:v>0.56945999999999997</c:v>
                </c:pt>
                <c:pt idx="5">
                  <c:v>0.57118999999999998</c:v>
                </c:pt>
              </c:numCache>
            </c:numRef>
          </c:val>
          <c:smooth val="0"/>
        </c:ser>
        <c:ser>
          <c:idx val="1"/>
          <c:order val="1"/>
          <c:tx>
            <c:strRef>
              <c:f>'3. Pro-Oksidan Kapasite'!$A$5</c:f>
              <c:strCache>
                <c:ptCount val="1"/>
                <c:pt idx="0">
                  <c:v>EtOH</c:v>
                </c:pt>
              </c:strCache>
            </c:strRef>
          </c:tx>
          <c:spPr>
            <a:ln w="28575" cap="rnd">
              <a:solidFill>
                <a:srgbClr val="FFC000"/>
              </a:solidFill>
              <a:round/>
            </a:ln>
            <a:effectLst/>
          </c:spPr>
          <c:marker>
            <c:symbol val="none"/>
          </c:marker>
          <c:cat>
            <c:strRef>
              <c:f>'3. Pro-Oksidan Kapasite'!$B$3:$G$3</c:f>
              <c:strCache>
                <c:ptCount val="6"/>
                <c:pt idx="0">
                  <c:v>10mg/mL</c:v>
                </c:pt>
                <c:pt idx="1">
                  <c:v>20mg/mL</c:v>
                </c:pt>
                <c:pt idx="2">
                  <c:v>40mg/mL</c:v>
                </c:pt>
                <c:pt idx="3">
                  <c:v>60mg/mL</c:v>
                </c:pt>
                <c:pt idx="4">
                  <c:v>80mg/mL</c:v>
                </c:pt>
                <c:pt idx="5">
                  <c:v>100mg/mL</c:v>
                </c:pt>
              </c:strCache>
            </c:strRef>
          </c:cat>
          <c:val>
            <c:numRef>
              <c:f>'3. Pro-Oksidan Kapasite'!$B$5:$G$5</c:f>
              <c:numCache>
                <c:formatCode>0.00000</c:formatCode>
                <c:ptCount val="6"/>
                <c:pt idx="0">
                  <c:v>0.50636999999999999</c:v>
                </c:pt>
                <c:pt idx="1">
                  <c:v>0.39690999999999999</c:v>
                </c:pt>
                <c:pt idx="2">
                  <c:v>0.49975000000000003</c:v>
                </c:pt>
                <c:pt idx="3">
                  <c:v>0.51327</c:v>
                </c:pt>
                <c:pt idx="4">
                  <c:v>0.52995999999999999</c:v>
                </c:pt>
                <c:pt idx="5">
                  <c:v>0.53017000000000003</c:v>
                </c:pt>
              </c:numCache>
            </c:numRef>
          </c:val>
          <c:smooth val="0"/>
        </c:ser>
        <c:dLbls>
          <c:showLegendKey val="0"/>
          <c:showVal val="0"/>
          <c:showCatName val="0"/>
          <c:showSerName val="0"/>
          <c:showPercent val="0"/>
          <c:showBubbleSize val="0"/>
        </c:dLbls>
        <c:smooth val="0"/>
        <c:axId val="304830672"/>
        <c:axId val="304832240"/>
      </c:lineChart>
      <c:catAx>
        <c:axId val="3048306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2240"/>
        <c:crosses val="autoZero"/>
        <c:auto val="1"/>
        <c:lblAlgn val="ctr"/>
        <c:lblOffset val="100"/>
        <c:noMultiLvlLbl val="0"/>
      </c:catAx>
      <c:valAx>
        <c:axId val="304832240"/>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mM GAE</a:t>
                </a:r>
              </a:p>
            </c:rich>
          </c:tx>
          <c:layout/>
          <c:overlay val="0"/>
          <c:spPr>
            <a:noFill/>
            <a:ln>
              <a:noFill/>
            </a:ln>
            <a:effectLst/>
          </c:spPr>
        </c:title>
        <c:numFmt formatCode="0.0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dirty="0" smtClean="0"/>
              <a:t>viability</a:t>
            </a:r>
            <a:endParaRPr lang="tr-TR" dirty="0"/>
          </a:p>
        </c:rich>
      </c:tx>
      <c:layout/>
      <c:overlay val="0"/>
      <c:spPr>
        <a:noFill/>
        <a:ln>
          <a:noFill/>
        </a:ln>
        <a:effectLst/>
      </c:spPr>
    </c:title>
    <c:autoTitleDeleted val="0"/>
    <c:plotArea>
      <c:layout/>
      <c:lineChart>
        <c:grouping val="standard"/>
        <c:varyColors val="0"/>
        <c:ser>
          <c:idx val="0"/>
          <c:order val="0"/>
          <c:tx>
            <c:strRef>
              <c:f>'7. Sitotoksisite ve İROS'!$B$18</c:f>
              <c:strCache>
                <c:ptCount val="1"/>
                <c:pt idx="0">
                  <c:v>AGS</c:v>
                </c:pt>
              </c:strCache>
            </c:strRef>
          </c:tx>
          <c:spPr>
            <a:ln w="28575" cap="rnd">
              <a:solidFill>
                <a:srgbClr val="7030A0"/>
              </a:solidFill>
              <a:round/>
            </a:ln>
            <a:effectLst/>
          </c:spPr>
          <c:marker>
            <c:symbol val="none"/>
          </c:marker>
          <c:errBars>
            <c:errDir val="y"/>
            <c:errBarType val="both"/>
            <c:errValType val="cust"/>
            <c:noEndCap val="0"/>
            <c:plus>
              <c:numRef>
                <c:f>'7. Sitotoksisite ve İROS'!$E$19:$E$30</c:f>
                <c:numCache>
                  <c:formatCode>General</c:formatCode>
                  <c:ptCount val="12"/>
                  <c:pt idx="0">
                    <c:v>0</c:v>
                  </c:pt>
                  <c:pt idx="1">
                    <c:v>3.8385494270799714</c:v>
                  </c:pt>
                  <c:pt idx="2">
                    <c:v>4.2484279670355374</c:v>
                  </c:pt>
                  <c:pt idx="3">
                    <c:v>2.950291760969491</c:v>
                  </c:pt>
                  <c:pt idx="4">
                    <c:v>4.1665263625948139</c:v>
                  </c:pt>
                  <c:pt idx="5">
                    <c:v>7.7881990330561468</c:v>
                  </c:pt>
                  <c:pt idx="6">
                    <c:v>7.1800928432275626</c:v>
                  </c:pt>
                  <c:pt idx="7">
                    <c:v>5.5725507584159875</c:v>
                  </c:pt>
                  <c:pt idx="8">
                    <c:v>7.3570894929523334</c:v>
                  </c:pt>
                  <c:pt idx="9">
                    <c:v>5.7046759493610812</c:v>
                  </c:pt>
                  <c:pt idx="10">
                    <c:v>3.1486278840410691</c:v>
                  </c:pt>
                  <c:pt idx="11">
                    <c:v>5.3709014740622276</c:v>
                  </c:pt>
                </c:numCache>
              </c:numRef>
            </c:plus>
            <c:minus>
              <c:numRef>
                <c:f>'7. Sitotoksisite ve İROS'!$E$19:$E$30</c:f>
                <c:numCache>
                  <c:formatCode>General</c:formatCode>
                  <c:ptCount val="12"/>
                  <c:pt idx="0">
                    <c:v>0</c:v>
                  </c:pt>
                  <c:pt idx="1">
                    <c:v>3.8385494270799714</c:v>
                  </c:pt>
                  <c:pt idx="2">
                    <c:v>4.2484279670355374</c:v>
                  </c:pt>
                  <c:pt idx="3">
                    <c:v>2.950291760969491</c:v>
                  </c:pt>
                  <c:pt idx="4">
                    <c:v>4.1665263625948139</c:v>
                  </c:pt>
                  <c:pt idx="5">
                    <c:v>7.7881990330561468</c:v>
                  </c:pt>
                  <c:pt idx="6">
                    <c:v>7.1800928432275626</c:v>
                  </c:pt>
                  <c:pt idx="7">
                    <c:v>5.5725507584159875</c:v>
                  </c:pt>
                  <c:pt idx="8">
                    <c:v>7.3570894929523334</c:v>
                  </c:pt>
                  <c:pt idx="9">
                    <c:v>5.7046759493610812</c:v>
                  </c:pt>
                  <c:pt idx="10">
                    <c:v>3.1486278840410691</c:v>
                  </c:pt>
                  <c:pt idx="11">
                    <c:v>5.3709014740622276</c:v>
                  </c:pt>
                </c:numCache>
              </c:numRef>
            </c:minus>
            <c:spPr>
              <a:noFill/>
              <a:ln w="9525" cap="flat" cmpd="sng" algn="ctr">
                <a:solidFill>
                  <a:schemeClr val="tx1">
                    <a:lumMod val="65000"/>
                    <a:lumOff val="35000"/>
                  </a:schemeClr>
                </a:solidFill>
                <a:round/>
              </a:ln>
              <a:effectLst/>
            </c:spPr>
          </c:errBars>
          <c:cat>
            <c:strRef>
              <c:f>'7. Sitotoksisite ve İROS'!$A$19:$A$30</c:f>
              <c:strCache>
                <c:ptCount val="12"/>
                <c:pt idx="0">
                  <c:v>Kontrol</c:v>
                </c:pt>
                <c:pt idx="1">
                  <c:v>1mg/mL</c:v>
                </c:pt>
                <c:pt idx="2">
                  <c:v>2mg/mL</c:v>
                </c:pt>
                <c:pt idx="3">
                  <c:v>4mg/mL</c:v>
                </c:pt>
                <c:pt idx="4">
                  <c:v>6mg/mL</c:v>
                </c:pt>
                <c:pt idx="5">
                  <c:v>8mg/mL</c:v>
                </c:pt>
                <c:pt idx="6">
                  <c:v>10mg/mL</c:v>
                </c:pt>
                <c:pt idx="7">
                  <c:v>20mg/mL</c:v>
                </c:pt>
                <c:pt idx="8">
                  <c:v>40mg/mL</c:v>
                </c:pt>
                <c:pt idx="9">
                  <c:v>60mg/mL</c:v>
                </c:pt>
                <c:pt idx="10">
                  <c:v>80mg/mL</c:v>
                </c:pt>
                <c:pt idx="11">
                  <c:v>100mg/mL</c:v>
                </c:pt>
              </c:strCache>
            </c:strRef>
          </c:cat>
          <c:val>
            <c:numRef>
              <c:f>'7. Sitotoksisite ve İROS'!$B$19:$B$30</c:f>
              <c:numCache>
                <c:formatCode>General</c:formatCode>
                <c:ptCount val="12"/>
                <c:pt idx="0">
                  <c:v>100</c:v>
                </c:pt>
                <c:pt idx="1">
                  <c:v>119.47160657666133</c:v>
                </c:pt>
                <c:pt idx="2">
                  <c:v>123.17627944913895</c:v>
                </c:pt>
                <c:pt idx="3">
                  <c:v>104.42960014998827</c:v>
                </c:pt>
                <c:pt idx="4">
                  <c:v>91.644037588136172</c:v>
                </c:pt>
                <c:pt idx="5">
                  <c:v>79.258908667643894</c:v>
                </c:pt>
                <c:pt idx="6">
                  <c:v>67.854272541723191</c:v>
                </c:pt>
                <c:pt idx="7">
                  <c:v>63.399920488542577</c:v>
                </c:pt>
                <c:pt idx="8">
                  <c:v>53.520923717912403</c:v>
                </c:pt>
                <c:pt idx="9">
                  <c:v>43.68618830800979</c:v>
                </c:pt>
                <c:pt idx="10">
                  <c:v>35.631026596521011</c:v>
                </c:pt>
                <c:pt idx="11">
                  <c:v>29.86975952363187</c:v>
                </c:pt>
              </c:numCache>
            </c:numRef>
          </c:val>
          <c:smooth val="0"/>
        </c:ser>
        <c:dLbls>
          <c:showLegendKey val="0"/>
          <c:showVal val="0"/>
          <c:showCatName val="0"/>
          <c:showSerName val="0"/>
          <c:showPercent val="0"/>
          <c:showBubbleSize val="0"/>
        </c:dLbls>
        <c:smooth val="0"/>
        <c:axId val="304831456"/>
        <c:axId val="304836160"/>
      </c:lineChart>
      <c:catAx>
        <c:axId val="3048314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6160"/>
        <c:crosses val="autoZero"/>
        <c:auto val="1"/>
        <c:lblAlgn val="ctr"/>
        <c:lblOffset val="100"/>
        <c:noMultiLvlLbl val="0"/>
      </c:catAx>
      <c:valAx>
        <c:axId val="304836160"/>
        <c:scaling>
          <c:orientation val="minMax"/>
          <c:max val="150"/>
          <c:min val="0"/>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RLU</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145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dirty="0" smtClean="0"/>
              <a:t>İntracellular ROS</a:t>
            </a:r>
            <a:endParaRPr lang="tr-TR" dirty="0"/>
          </a:p>
        </c:rich>
      </c:tx>
      <c:layout/>
      <c:overlay val="0"/>
      <c:spPr>
        <a:noFill/>
        <a:ln>
          <a:noFill/>
        </a:ln>
        <a:effectLst/>
      </c:spPr>
    </c:title>
    <c:autoTitleDeleted val="0"/>
    <c:plotArea>
      <c:layout/>
      <c:lineChart>
        <c:grouping val="standard"/>
        <c:varyColors val="0"/>
        <c:ser>
          <c:idx val="0"/>
          <c:order val="0"/>
          <c:tx>
            <c:strRef>
              <c:f>'7. Sitotoksisite ve İROS'!$Q$18</c:f>
              <c:strCache>
                <c:ptCount val="1"/>
                <c:pt idx="0">
                  <c:v>AGS</c:v>
                </c:pt>
              </c:strCache>
            </c:strRef>
          </c:tx>
          <c:spPr>
            <a:ln w="28575" cap="rnd">
              <a:solidFill>
                <a:srgbClr val="7030A0"/>
              </a:solidFill>
              <a:round/>
            </a:ln>
            <a:effectLst/>
          </c:spPr>
          <c:marker>
            <c:symbol val="none"/>
          </c:marker>
          <c:errBars>
            <c:errDir val="y"/>
            <c:errBarType val="both"/>
            <c:errValType val="cust"/>
            <c:noEndCap val="0"/>
            <c:plus>
              <c:numRef>
                <c:f>'7. Sitotoksisite ve İROS'!$T$19:$T$30</c:f>
                <c:numCache>
                  <c:formatCode>General</c:formatCode>
                  <c:ptCount val="12"/>
                  <c:pt idx="0">
                    <c:v>0</c:v>
                  </c:pt>
                  <c:pt idx="1">
                    <c:v>1.1743370646385243E-2</c:v>
                  </c:pt>
                  <c:pt idx="2">
                    <c:v>4.2997280087586007E-2</c:v>
                  </c:pt>
                  <c:pt idx="3">
                    <c:v>1.6919218170449821E-2</c:v>
                  </c:pt>
                  <c:pt idx="4">
                    <c:v>0.16519302347222925</c:v>
                  </c:pt>
                  <c:pt idx="5">
                    <c:v>0.17514452159990712</c:v>
                  </c:pt>
                  <c:pt idx="6">
                    <c:v>0.15604554955513264</c:v>
                  </c:pt>
                  <c:pt idx="7">
                    <c:v>0.10462163409768727</c:v>
                  </c:pt>
                  <c:pt idx="8">
                    <c:v>6.9098227825925132E-2</c:v>
                  </c:pt>
                  <c:pt idx="9">
                    <c:v>0.15490630314850529</c:v>
                  </c:pt>
                  <c:pt idx="10">
                    <c:v>0.19889410753497067</c:v>
                  </c:pt>
                  <c:pt idx="11">
                    <c:v>0.11005260052477495</c:v>
                  </c:pt>
                </c:numCache>
              </c:numRef>
            </c:plus>
            <c:minus>
              <c:numRef>
                <c:f>'7. Sitotoksisite ve İROS'!$T$19:$T$30</c:f>
                <c:numCache>
                  <c:formatCode>General</c:formatCode>
                  <c:ptCount val="12"/>
                  <c:pt idx="0">
                    <c:v>0</c:v>
                  </c:pt>
                  <c:pt idx="1">
                    <c:v>1.1743370646385243E-2</c:v>
                  </c:pt>
                  <c:pt idx="2">
                    <c:v>4.2997280087586007E-2</c:v>
                  </c:pt>
                  <c:pt idx="3">
                    <c:v>1.6919218170449821E-2</c:v>
                  </c:pt>
                  <c:pt idx="4">
                    <c:v>0.16519302347222925</c:v>
                  </c:pt>
                  <c:pt idx="5">
                    <c:v>0.17514452159990712</c:v>
                  </c:pt>
                  <c:pt idx="6">
                    <c:v>0.15604554955513264</c:v>
                  </c:pt>
                  <c:pt idx="7">
                    <c:v>0.10462163409768727</c:v>
                  </c:pt>
                  <c:pt idx="8">
                    <c:v>6.9098227825925132E-2</c:v>
                  </c:pt>
                  <c:pt idx="9">
                    <c:v>0.15490630314850529</c:v>
                  </c:pt>
                  <c:pt idx="10">
                    <c:v>0.19889410753497067</c:v>
                  </c:pt>
                  <c:pt idx="11">
                    <c:v>0.11005260052477495</c:v>
                  </c:pt>
                </c:numCache>
              </c:numRef>
            </c:minus>
            <c:spPr>
              <a:noFill/>
              <a:ln w="9525" cap="flat" cmpd="sng" algn="ctr">
                <a:solidFill>
                  <a:schemeClr val="tx1">
                    <a:lumMod val="65000"/>
                    <a:lumOff val="35000"/>
                  </a:schemeClr>
                </a:solidFill>
                <a:round/>
              </a:ln>
              <a:effectLst/>
            </c:spPr>
          </c:errBars>
          <c:cat>
            <c:strRef>
              <c:f>'7. Sitotoksisite ve İROS'!$P$19:$P$30</c:f>
              <c:strCache>
                <c:ptCount val="12"/>
                <c:pt idx="0">
                  <c:v>Kontrol</c:v>
                </c:pt>
                <c:pt idx="1">
                  <c:v>1mg/mL</c:v>
                </c:pt>
                <c:pt idx="2">
                  <c:v>2mg/mL</c:v>
                </c:pt>
                <c:pt idx="3">
                  <c:v>4mg/mL</c:v>
                </c:pt>
                <c:pt idx="4">
                  <c:v>6mg/mL</c:v>
                </c:pt>
                <c:pt idx="5">
                  <c:v>8mg/mL</c:v>
                </c:pt>
                <c:pt idx="6">
                  <c:v>10mg/mL</c:v>
                </c:pt>
                <c:pt idx="7">
                  <c:v>20mg/mL</c:v>
                </c:pt>
                <c:pt idx="8">
                  <c:v>40mg/mL</c:v>
                </c:pt>
                <c:pt idx="9">
                  <c:v>60mg/mL</c:v>
                </c:pt>
                <c:pt idx="10">
                  <c:v>80mg/mL</c:v>
                </c:pt>
                <c:pt idx="11">
                  <c:v>100mg/mL</c:v>
                </c:pt>
              </c:strCache>
            </c:strRef>
          </c:cat>
          <c:val>
            <c:numRef>
              <c:f>'7. Sitotoksisite ve İROS'!$Q$19:$Q$30</c:f>
              <c:numCache>
                <c:formatCode>General</c:formatCode>
                <c:ptCount val="12"/>
                <c:pt idx="0">
                  <c:v>1</c:v>
                </c:pt>
                <c:pt idx="1">
                  <c:v>0.82002311773822645</c:v>
                </c:pt>
                <c:pt idx="2">
                  <c:v>0.73561857776710815</c:v>
                </c:pt>
                <c:pt idx="3">
                  <c:v>0.99446829211523935</c:v>
                </c:pt>
                <c:pt idx="4">
                  <c:v>1.0480184733311919</c:v>
                </c:pt>
                <c:pt idx="5">
                  <c:v>1.0813571900709058</c:v>
                </c:pt>
                <c:pt idx="6">
                  <c:v>1.1160284292872618</c:v>
                </c:pt>
                <c:pt idx="7">
                  <c:v>1.1519148685059371</c:v>
                </c:pt>
                <c:pt idx="8">
                  <c:v>1.2499639675637415</c:v>
                </c:pt>
                <c:pt idx="9">
                  <c:v>1.2710846786640395</c:v>
                </c:pt>
                <c:pt idx="10">
                  <c:v>1.3423460786703691</c:v>
                </c:pt>
                <c:pt idx="11">
                  <c:v>1.4685393431643941</c:v>
                </c:pt>
              </c:numCache>
            </c:numRef>
          </c:val>
          <c:smooth val="0"/>
        </c:ser>
        <c:dLbls>
          <c:showLegendKey val="0"/>
          <c:showVal val="0"/>
          <c:showCatName val="0"/>
          <c:showSerName val="0"/>
          <c:showPercent val="0"/>
          <c:showBubbleSize val="0"/>
        </c:dLbls>
        <c:smooth val="0"/>
        <c:axId val="304833416"/>
        <c:axId val="304836944"/>
      </c:lineChart>
      <c:catAx>
        <c:axId val="3048334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6944"/>
        <c:crosses val="autoZero"/>
        <c:auto val="1"/>
        <c:lblAlgn val="ctr"/>
        <c:lblOffset val="100"/>
        <c:noMultiLvlLbl val="0"/>
      </c:catAx>
      <c:valAx>
        <c:axId val="304836944"/>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RFU</a:t>
                </a:r>
              </a:p>
            </c:rich>
          </c:tx>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34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tr-TR" dirty="0" smtClean="0"/>
              <a:t>Intracellular Glutathione</a:t>
            </a:r>
            <a:endParaRPr lang="tr-TR" dirty="0"/>
          </a:p>
        </c:rich>
      </c:tx>
      <c:layout/>
      <c:overlay val="0"/>
      <c:spPr>
        <a:noFill/>
        <a:ln>
          <a:noFill/>
        </a:ln>
        <a:effectLst/>
      </c:spPr>
    </c:title>
    <c:autoTitleDeleted val="0"/>
    <c:plotArea>
      <c:layout/>
      <c:barChart>
        <c:barDir val="col"/>
        <c:grouping val="clustered"/>
        <c:varyColors val="0"/>
        <c:ser>
          <c:idx val="0"/>
          <c:order val="0"/>
          <c:spPr>
            <a:solidFill>
              <a:srgbClr val="7030A0"/>
            </a:solidFill>
            <a:ln>
              <a:noFill/>
            </a:ln>
            <a:effectLst/>
          </c:spPr>
          <c:invertIfNegative val="0"/>
          <c:errBars>
            <c:errBarType val="plus"/>
            <c:errValType val="cust"/>
            <c:noEndCap val="0"/>
            <c:plus>
              <c:numRef>
                <c:f>'10. GSH'!$P$3:$P$8</c:f>
                <c:numCache>
                  <c:formatCode>General</c:formatCode>
                  <c:ptCount val="6"/>
                  <c:pt idx="0">
                    <c:v>0.31496177062779784</c:v>
                  </c:pt>
                  <c:pt idx="1">
                    <c:v>0.32511799711973799</c:v>
                  </c:pt>
                  <c:pt idx="2">
                    <c:v>8.8842085264214665E-2</c:v>
                  </c:pt>
                  <c:pt idx="3">
                    <c:v>0.11842867353303896</c:v>
                  </c:pt>
                  <c:pt idx="4">
                    <c:v>0.17308234061424774</c:v>
                  </c:pt>
                  <c:pt idx="5">
                    <c:v>0.15379389547375158</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'10. GSH'!$N$3:$N$8</c:f>
              <c:strCache>
                <c:ptCount val="6"/>
                <c:pt idx="0">
                  <c:v>Kontrol</c:v>
                </c:pt>
                <c:pt idx="1">
                  <c:v>20mg/mL</c:v>
                </c:pt>
                <c:pt idx="2">
                  <c:v>40mg/mL</c:v>
                </c:pt>
                <c:pt idx="3">
                  <c:v>60mg/mL</c:v>
                </c:pt>
                <c:pt idx="4">
                  <c:v>80mg/mL</c:v>
                </c:pt>
                <c:pt idx="5">
                  <c:v>100mg/mL</c:v>
                </c:pt>
              </c:strCache>
            </c:strRef>
          </c:cat>
          <c:val>
            <c:numRef>
              <c:f>'10. GSH'!$O$3:$O$8</c:f>
              <c:numCache>
                <c:formatCode>0.00000</c:formatCode>
                <c:ptCount val="6"/>
                <c:pt idx="0">
                  <c:v>3.8788836985411779</c:v>
                </c:pt>
                <c:pt idx="1">
                  <c:v>3.8175598026522479</c:v>
                </c:pt>
                <c:pt idx="2">
                  <c:v>3.7597967397121548</c:v>
                </c:pt>
                <c:pt idx="3">
                  <c:v>3.5521941154749292</c:v>
                </c:pt>
                <c:pt idx="4">
                  <c:v>3.4152985374704428</c:v>
                </c:pt>
                <c:pt idx="5">
                  <c:v>3.1645156157778969</c:v>
                </c:pt>
              </c:numCache>
            </c:numRef>
          </c:val>
        </c:ser>
        <c:dLbls>
          <c:showLegendKey val="0"/>
          <c:showVal val="0"/>
          <c:showCatName val="0"/>
          <c:showSerName val="0"/>
          <c:showPercent val="0"/>
          <c:showBubbleSize val="0"/>
        </c:dLbls>
        <c:gapWidth val="219"/>
        <c:overlap val="-27"/>
        <c:axId val="304829496"/>
        <c:axId val="304832632"/>
      </c:barChart>
      <c:catAx>
        <c:axId val="3048294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32632"/>
        <c:crosses val="autoZero"/>
        <c:auto val="1"/>
        <c:lblAlgn val="ctr"/>
        <c:lblOffset val="100"/>
        <c:noMultiLvlLbl val="0"/>
      </c:catAx>
      <c:valAx>
        <c:axId val="304832632"/>
        <c:scaling>
          <c:orientation val="minMax"/>
        </c:scaling>
        <c:delete val="0"/>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tr-TR"/>
                  <a:t>µM</a:t>
                </a:r>
              </a:p>
            </c:rich>
          </c:tx>
          <c:layout/>
          <c:overlay val="0"/>
          <c:spPr>
            <a:noFill/>
            <a:ln>
              <a:noFill/>
            </a:ln>
            <a:effectLst/>
          </c:spPr>
        </c:title>
        <c:numFmt formatCode="0.00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tr-TR"/>
          </a:p>
        </c:txPr>
        <c:crossAx val="30482949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E71463-615C-4D67-8B25-55627586966F}"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tr-TR"/>
        </a:p>
      </dgm:t>
    </dgm:pt>
    <dgm:pt modelId="{03B829C3-DA7E-4B2E-AB30-FEDCAA3489E3}">
      <dgm:prSet phldrT="[Metin]" custT="1"/>
      <dgm:spPr/>
      <dgm:t>
        <a:bodyPr/>
        <a:lstStyle/>
        <a:p>
          <a:pPr algn="ctr"/>
          <a:endParaRPr lang="tr-TR" sz="1600" b="1" i="0" dirty="0" smtClean="0">
            <a:solidFill>
              <a:schemeClr val="tx1"/>
            </a:solidFill>
          </a:endParaRPr>
        </a:p>
        <a:p>
          <a:pPr algn="ctr"/>
          <a:r>
            <a:rPr lang="en-US" sz="1600" b="1" i="0" dirty="0" smtClean="0">
              <a:solidFill>
                <a:schemeClr val="tx1"/>
              </a:solidFill>
            </a:rPr>
            <a:t>In different studies to examine the apoptotic effect, breast cancer cells were tested in different tests, after 24 incubation, they were removed with trypsin-EDTA, treated with </a:t>
          </a:r>
          <a:r>
            <a:rPr lang="en-US" sz="1600" b="1" i="0" dirty="0" err="1" smtClean="0">
              <a:solidFill>
                <a:schemeClr val="tx1"/>
              </a:solidFill>
            </a:rPr>
            <a:t>acridine</a:t>
          </a:r>
          <a:r>
            <a:rPr lang="en-US" sz="1600" b="1" i="0" dirty="0" smtClean="0">
              <a:solidFill>
                <a:schemeClr val="tx1"/>
              </a:solidFill>
            </a:rPr>
            <a:t> orange / ethidium bromide dye and imaged under fluorescence microscopy.</a:t>
          </a:r>
        </a:p>
        <a:p>
          <a:pPr algn="l"/>
          <a:endParaRPr lang="tr-TR" sz="1600" b="0" dirty="0">
            <a:solidFill>
              <a:schemeClr val="tx1"/>
            </a:solidFill>
            <a:latin typeface="Times New Roman" panose="02020603050405020304" pitchFamily="18" charset="0"/>
            <a:cs typeface="Times New Roman" panose="02020603050405020304" pitchFamily="18" charset="0"/>
          </a:endParaRPr>
        </a:p>
      </dgm:t>
    </dgm:pt>
    <dgm:pt modelId="{18F3A006-0ABB-42FA-8488-595C2F81AC88}" type="parTrans" cxnId="{F5F00E51-3CB5-47EC-A418-954F8F83C57D}">
      <dgm:prSet/>
      <dgm:spPr/>
      <dgm:t>
        <a:bodyPr/>
        <a:lstStyle/>
        <a:p>
          <a:endParaRPr lang="tr-TR"/>
        </a:p>
      </dgm:t>
    </dgm:pt>
    <dgm:pt modelId="{4FE27F38-46C2-44F0-BF00-B078E673C385}" type="sibTrans" cxnId="{F5F00E51-3CB5-47EC-A418-954F8F83C57D}">
      <dgm:prSet/>
      <dgm:spPr/>
      <dgm:t>
        <a:bodyPr/>
        <a:lstStyle/>
        <a:p>
          <a:endParaRPr lang="tr-TR"/>
        </a:p>
      </dgm:t>
    </dgm:pt>
    <dgm:pt modelId="{2ACDFF5F-B3C9-4473-B8AE-AD612D5DDA06}">
      <dgm:prSet phldrT="[Metin]" custT="1"/>
      <dgm:spPr/>
      <dgm:t>
        <a:bodyPr/>
        <a:lstStyle/>
        <a:p>
          <a:pPr algn="ctr"/>
          <a:endParaRPr lang="tr-TR" sz="1800" b="1" i="0" dirty="0" smtClean="0">
            <a:solidFill>
              <a:schemeClr val="tx1"/>
            </a:solidFill>
          </a:endParaRPr>
        </a:p>
        <a:p>
          <a:pPr algn="ctr"/>
          <a:r>
            <a:rPr lang="en-US" sz="1800" b="1" i="0" dirty="0" smtClean="0">
              <a:solidFill>
                <a:schemeClr val="tx1"/>
              </a:solidFill>
            </a:rPr>
            <a:t>Genotoxic damage was examined as DNA Damage using the comet assay method.</a:t>
          </a:r>
        </a:p>
        <a:p>
          <a:pPr algn="l"/>
          <a:endParaRPr lang="tr-TR" sz="1800" dirty="0">
            <a:solidFill>
              <a:schemeClr val="tx1"/>
            </a:solidFill>
            <a:latin typeface="Times New Roman" panose="02020603050405020304" pitchFamily="18" charset="0"/>
            <a:cs typeface="Times New Roman" panose="02020603050405020304" pitchFamily="18" charset="0"/>
          </a:endParaRPr>
        </a:p>
      </dgm:t>
    </dgm:pt>
    <dgm:pt modelId="{701C4D67-AC20-44EE-A06A-16505FB45CE6}" type="sibTrans" cxnId="{908311D1-056F-4B16-A374-842982D5E760}">
      <dgm:prSet/>
      <dgm:spPr/>
      <dgm:t>
        <a:bodyPr/>
        <a:lstStyle/>
        <a:p>
          <a:endParaRPr lang="tr-TR"/>
        </a:p>
      </dgm:t>
    </dgm:pt>
    <dgm:pt modelId="{197154BF-650B-419E-AB1B-DA55DEB64DF8}" type="parTrans" cxnId="{908311D1-056F-4B16-A374-842982D5E760}">
      <dgm:prSet/>
      <dgm:spPr/>
      <dgm:t>
        <a:bodyPr/>
        <a:lstStyle/>
        <a:p>
          <a:endParaRPr lang="tr-TR"/>
        </a:p>
      </dgm:t>
    </dgm:pt>
    <dgm:pt modelId="{9DF90926-678E-49F5-B0E2-4F41B26CF0D9}" type="pres">
      <dgm:prSet presAssocID="{67E71463-615C-4D67-8B25-55627586966F}" presName="linear" presStyleCnt="0">
        <dgm:presLayoutVars>
          <dgm:animLvl val="lvl"/>
          <dgm:resizeHandles val="exact"/>
        </dgm:presLayoutVars>
      </dgm:prSet>
      <dgm:spPr/>
      <dgm:t>
        <a:bodyPr/>
        <a:lstStyle/>
        <a:p>
          <a:endParaRPr lang="tr-TR"/>
        </a:p>
      </dgm:t>
    </dgm:pt>
    <dgm:pt modelId="{D876D3CA-D477-4F65-9572-D0C3D32647E0}" type="pres">
      <dgm:prSet presAssocID="{03B829C3-DA7E-4B2E-AB30-FEDCAA3489E3}" presName="parentText" presStyleLbl="node1" presStyleIdx="0" presStyleCnt="2" custScaleX="96081" custScaleY="268872" custLinFactY="-183650" custLinFactNeighborX="-1428" custLinFactNeighborY="-200000">
        <dgm:presLayoutVars>
          <dgm:chMax val="0"/>
          <dgm:bulletEnabled val="1"/>
        </dgm:presLayoutVars>
      </dgm:prSet>
      <dgm:spPr/>
      <dgm:t>
        <a:bodyPr/>
        <a:lstStyle/>
        <a:p>
          <a:endParaRPr lang="tr-TR"/>
        </a:p>
      </dgm:t>
    </dgm:pt>
    <dgm:pt modelId="{CB9FD2A7-29B6-48A4-B5D6-B494605DF0D5}" type="pres">
      <dgm:prSet presAssocID="{4FE27F38-46C2-44F0-BF00-B078E673C385}" presName="spacer" presStyleCnt="0"/>
      <dgm:spPr/>
      <dgm:t>
        <a:bodyPr/>
        <a:lstStyle/>
        <a:p>
          <a:endParaRPr lang="tr-TR"/>
        </a:p>
      </dgm:t>
    </dgm:pt>
    <dgm:pt modelId="{FC46971A-7D5C-464E-83B5-B903EB9C065F}" type="pres">
      <dgm:prSet presAssocID="{2ACDFF5F-B3C9-4473-B8AE-AD612D5DDA06}" presName="parentText" presStyleLbl="node1" presStyleIdx="1" presStyleCnt="2" custScaleX="94286" custScaleY="152308" custLinFactY="41056" custLinFactNeighborX="-4372" custLinFactNeighborY="100000">
        <dgm:presLayoutVars>
          <dgm:chMax val="0"/>
          <dgm:bulletEnabled val="1"/>
        </dgm:presLayoutVars>
      </dgm:prSet>
      <dgm:spPr/>
      <dgm:t>
        <a:bodyPr/>
        <a:lstStyle/>
        <a:p>
          <a:endParaRPr lang="tr-TR"/>
        </a:p>
      </dgm:t>
    </dgm:pt>
  </dgm:ptLst>
  <dgm:cxnLst>
    <dgm:cxn modelId="{F5F00E51-3CB5-47EC-A418-954F8F83C57D}" srcId="{67E71463-615C-4D67-8B25-55627586966F}" destId="{03B829C3-DA7E-4B2E-AB30-FEDCAA3489E3}" srcOrd="0" destOrd="0" parTransId="{18F3A006-0ABB-42FA-8488-595C2F81AC88}" sibTransId="{4FE27F38-46C2-44F0-BF00-B078E673C385}"/>
    <dgm:cxn modelId="{CA47A25A-EF91-41A5-A531-C9CB9204F3F3}" type="presOf" srcId="{67E71463-615C-4D67-8B25-55627586966F}" destId="{9DF90926-678E-49F5-B0E2-4F41B26CF0D9}" srcOrd="0" destOrd="0" presId="urn:microsoft.com/office/officeart/2005/8/layout/vList2"/>
    <dgm:cxn modelId="{908311D1-056F-4B16-A374-842982D5E760}" srcId="{67E71463-615C-4D67-8B25-55627586966F}" destId="{2ACDFF5F-B3C9-4473-B8AE-AD612D5DDA06}" srcOrd="1" destOrd="0" parTransId="{197154BF-650B-419E-AB1B-DA55DEB64DF8}" sibTransId="{701C4D67-AC20-44EE-A06A-16505FB45CE6}"/>
    <dgm:cxn modelId="{68572C14-5862-4507-970A-0F1F96DFDD04}" type="presOf" srcId="{03B829C3-DA7E-4B2E-AB30-FEDCAA3489E3}" destId="{D876D3CA-D477-4F65-9572-D0C3D32647E0}" srcOrd="0" destOrd="0" presId="urn:microsoft.com/office/officeart/2005/8/layout/vList2"/>
    <dgm:cxn modelId="{0456BD19-D726-432A-A205-1302D5AD5060}" type="presOf" srcId="{2ACDFF5F-B3C9-4473-B8AE-AD612D5DDA06}" destId="{FC46971A-7D5C-464E-83B5-B903EB9C065F}" srcOrd="0" destOrd="0" presId="urn:microsoft.com/office/officeart/2005/8/layout/vList2"/>
    <dgm:cxn modelId="{320F66D3-C970-42A2-A99D-F478B7B13133}" type="presParOf" srcId="{9DF90926-678E-49F5-B0E2-4F41B26CF0D9}" destId="{D876D3CA-D477-4F65-9572-D0C3D32647E0}" srcOrd="0" destOrd="0" presId="urn:microsoft.com/office/officeart/2005/8/layout/vList2"/>
    <dgm:cxn modelId="{6D15C82E-D599-472A-91B1-DED7A8ED8292}" type="presParOf" srcId="{9DF90926-678E-49F5-B0E2-4F41B26CF0D9}" destId="{CB9FD2A7-29B6-48A4-B5D6-B494605DF0D5}" srcOrd="1" destOrd="0" presId="urn:microsoft.com/office/officeart/2005/8/layout/vList2"/>
    <dgm:cxn modelId="{9F95D153-C106-4B4B-9489-558B3E8F5DCC}" type="presParOf" srcId="{9DF90926-678E-49F5-B0E2-4F41B26CF0D9}" destId="{FC46971A-7D5C-464E-83B5-B903EB9C065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6D3CA-D477-4F65-9572-D0C3D32647E0}">
      <dsp:nvSpPr>
        <dsp:cNvPr id="0" name=""/>
        <dsp:cNvSpPr/>
      </dsp:nvSpPr>
      <dsp:spPr>
        <a:xfrm>
          <a:off x="124510" y="0"/>
          <a:ext cx="4653222" cy="189622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i="0" kern="1200" dirty="0" smtClean="0">
            <a:solidFill>
              <a:schemeClr val="tx1"/>
            </a:solidFill>
          </a:endParaRPr>
        </a:p>
        <a:p>
          <a:pPr lvl="0" algn="ctr" defTabSz="711200">
            <a:lnSpc>
              <a:spcPct val="90000"/>
            </a:lnSpc>
            <a:spcBef>
              <a:spcPct val="0"/>
            </a:spcBef>
            <a:spcAft>
              <a:spcPct val="35000"/>
            </a:spcAft>
          </a:pPr>
          <a:r>
            <a:rPr lang="en-US" sz="1600" b="1" i="0" kern="1200" dirty="0" smtClean="0">
              <a:solidFill>
                <a:schemeClr val="tx1"/>
              </a:solidFill>
            </a:rPr>
            <a:t>In different studies to examine the apoptotic effect, breast cancer cells were tested in different tests, after 24 incubation, they were removed with trypsin-EDTA, treated with </a:t>
          </a:r>
          <a:r>
            <a:rPr lang="en-US" sz="1600" b="1" i="0" kern="1200" dirty="0" err="1" smtClean="0">
              <a:solidFill>
                <a:schemeClr val="tx1"/>
              </a:solidFill>
            </a:rPr>
            <a:t>acridine</a:t>
          </a:r>
          <a:r>
            <a:rPr lang="en-US" sz="1600" b="1" i="0" kern="1200" dirty="0" smtClean="0">
              <a:solidFill>
                <a:schemeClr val="tx1"/>
              </a:solidFill>
            </a:rPr>
            <a:t> orange / ethidium bromide dye and imaged under fluorescence microscopy.</a:t>
          </a:r>
        </a:p>
        <a:p>
          <a:pPr lvl="0" algn="l" defTabSz="711200">
            <a:lnSpc>
              <a:spcPct val="90000"/>
            </a:lnSpc>
            <a:spcBef>
              <a:spcPct val="0"/>
            </a:spcBef>
            <a:spcAft>
              <a:spcPct val="35000"/>
            </a:spcAft>
          </a:pPr>
          <a:endParaRPr lang="tr-TR" sz="1600" b="0" kern="1200" dirty="0">
            <a:solidFill>
              <a:schemeClr val="tx1"/>
            </a:solidFill>
            <a:latin typeface="Times New Roman" panose="02020603050405020304" pitchFamily="18" charset="0"/>
            <a:cs typeface="Times New Roman" panose="02020603050405020304" pitchFamily="18" charset="0"/>
          </a:endParaRPr>
        </a:p>
      </dsp:txBody>
      <dsp:txXfrm>
        <a:off x="217076" y="92566"/>
        <a:ext cx="4468090" cy="1711097"/>
      </dsp:txXfrm>
    </dsp:sp>
    <dsp:sp modelId="{FC46971A-7D5C-464E-83B5-B903EB9C065F}">
      <dsp:nvSpPr>
        <dsp:cNvPr id="0" name=""/>
        <dsp:cNvSpPr/>
      </dsp:nvSpPr>
      <dsp:spPr>
        <a:xfrm>
          <a:off x="72007" y="2984910"/>
          <a:ext cx="4480982" cy="10741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i="0" kern="1200" dirty="0" smtClean="0">
            <a:solidFill>
              <a:schemeClr val="tx1"/>
            </a:solidFill>
          </a:endParaRPr>
        </a:p>
        <a:p>
          <a:pPr lvl="0" algn="ctr" defTabSz="800100">
            <a:lnSpc>
              <a:spcPct val="90000"/>
            </a:lnSpc>
            <a:spcBef>
              <a:spcPct val="0"/>
            </a:spcBef>
            <a:spcAft>
              <a:spcPct val="35000"/>
            </a:spcAft>
          </a:pPr>
          <a:r>
            <a:rPr lang="en-US" sz="1800" b="1" i="0" kern="1200" dirty="0" smtClean="0">
              <a:solidFill>
                <a:schemeClr val="tx1"/>
              </a:solidFill>
            </a:rPr>
            <a:t>Genotoxic damage was examined as DNA Damage using the comet assay method.</a:t>
          </a:r>
        </a:p>
        <a:p>
          <a:pPr lvl="0" algn="l" defTabSz="800100">
            <a:lnSpc>
              <a:spcPct val="90000"/>
            </a:lnSpc>
            <a:spcBef>
              <a:spcPct val="0"/>
            </a:spcBef>
            <a:spcAft>
              <a:spcPct val="35000"/>
            </a:spcAft>
          </a:pPr>
          <a:endParaRPr lang="tr-TR" sz="1800" kern="1200" dirty="0">
            <a:solidFill>
              <a:schemeClr val="tx1"/>
            </a:solidFill>
            <a:latin typeface="Times New Roman" panose="02020603050405020304" pitchFamily="18" charset="0"/>
            <a:cs typeface="Times New Roman" panose="02020603050405020304" pitchFamily="18" charset="0"/>
          </a:endParaRPr>
        </a:p>
      </dsp:txBody>
      <dsp:txXfrm>
        <a:off x="124443" y="3037346"/>
        <a:ext cx="4376110" cy="9692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72C6A-61D4-4AD2-8659-543BEB867319}" type="datetimeFigureOut">
              <a:rPr lang="tr-TR" smtClean="0"/>
              <a:t>1.06.2021</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693F04-25BD-4FC3-823A-D36F693AB840}" type="slidenum">
              <a:rPr lang="tr-TR" smtClean="0"/>
              <a:t>‹#›</a:t>
            </a:fld>
            <a:endParaRPr lang="tr-TR"/>
          </a:p>
        </p:txBody>
      </p:sp>
    </p:spTree>
    <p:extLst>
      <p:ext uri="{BB962C8B-B14F-4D97-AF65-F5344CB8AC3E}">
        <p14:creationId xmlns:p14="http://schemas.microsoft.com/office/powerpoint/2010/main" val="213912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 Bilgi Yer Tutucusu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TAgAAEAAAACYAAAAIAAAAP48AAAAAA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tr-TR"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tr-TR"/>
          </a:p>
        </p:txBody>
      </p:sp>
      <p:sp>
        <p:nvSpPr>
          <p:cNvPr id="3" name="Veri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TAgAAEAAAACYAAAAIAAAAP48AAAAAA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tr-TR"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fld id="{3EF8B7D3-9DD3-AD41-9D40-6B14F90E6B3E}" type="datetime1">
              <a:t>1.06.2021</a:t>
            </a:fld>
            <a:endParaRPr/>
          </a:p>
        </p:txBody>
      </p:sp>
      <p:sp>
        <p:nvSpPr>
          <p:cNvPr id="4" name="Slayt Resmi Yer Tutucusu 3"/>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EAAAACYAAAAIAAAAvw8AAP8fA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lang="tr-TR"/>
          </a:p>
        </p:txBody>
      </p:sp>
      <p:sp>
        <p:nvSpPr>
          <p:cNvPr id="5" name="Not Yer Tutucusu 4"/>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hsAAPglAAA4MQAAEAAAACYAAAAIAAAAPw8AAP8fA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6" name="Alt Bilgi Yer Tutucusu 5"/>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BAOAAAEAAAACYAAAAIAAAAv48AAP8fA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tr-TR"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tr-TR"/>
          </a:p>
        </p:txBody>
      </p:sp>
      <p:sp>
        <p:nvSpPr>
          <p:cNvPr id="7" name="Slayt Numarası Yer Tutucusu 6"/>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EAAAACYAAAAIAAAAv48AAP8fA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r">
              <a:defRPr lang="tr-TR"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fld id="{3EF89B23-6DD3-AD6D-9D40-9B38D50E6BCE}" type="slidenum">
              <a:t>‹#›</a:t>
            </a:fld>
            <a:endParaRPr/>
          </a:p>
        </p:txBody>
      </p:sp>
    </p:spTree>
    <p:extLst>
      <p:ext uri="{BB962C8B-B14F-4D97-AF65-F5344CB8AC3E}">
        <p14:creationId xmlns:p14="http://schemas.microsoft.com/office/powerpoint/2010/main" val="2394031968"/>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tr-TR" sz="1200" b="0" i="0" u="none" strike="noStrike" kern="1" spc="0" baseline="0">
        <a:solidFill>
          <a:schemeClr val="tx1"/>
        </a:solidFill>
        <a:effectLst/>
        <a:latin typeface="Calibri" pitchFamily="2" charset="-94"/>
        <a:ea typeface="Calibri" pitchFamily="2" charset="-94"/>
        <a:cs typeface="Calibri" pitchFamily="2" charset="-94"/>
      </a:defRPr>
    </a:lvl1pPr>
    <a:lvl2pPr marL="457200" marR="0" indent="0" algn="l" defTabSz="914400">
      <a:lnSpc>
        <a:spcPct val="100000"/>
      </a:lnSpc>
      <a:spcBef>
        <a:spcPts val="0"/>
      </a:spcBef>
      <a:spcAft>
        <a:spcPts val="0"/>
      </a:spcAft>
      <a:buNone/>
      <a:tabLst/>
      <a:defRPr lang="tr-TR" sz="1200" b="0" i="0" u="none" strike="noStrike" kern="1" spc="0" baseline="0">
        <a:solidFill>
          <a:schemeClr val="tx1"/>
        </a:solidFill>
        <a:effectLst/>
        <a:latin typeface="Calibri" pitchFamily="2" charset="-94"/>
        <a:ea typeface="Calibri" pitchFamily="2" charset="-94"/>
        <a:cs typeface="Calibri" pitchFamily="2" charset="-94"/>
      </a:defRPr>
    </a:lvl2pPr>
    <a:lvl3pPr marL="914400" marR="0" indent="0" algn="l" defTabSz="914400">
      <a:lnSpc>
        <a:spcPct val="100000"/>
      </a:lnSpc>
      <a:spcBef>
        <a:spcPts val="0"/>
      </a:spcBef>
      <a:spcAft>
        <a:spcPts val="0"/>
      </a:spcAft>
      <a:buNone/>
      <a:tabLst/>
      <a:defRPr lang="tr-TR" sz="1200" b="0" i="0" u="none" strike="noStrike" kern="1" spc="0" baseline="0">
        <a:solidFill>
          <a:schemeClr val="tx1"/>
        </a:solidFill>
        <a:effectLst/>
        <a:latin typeface="Calibri" pitchFamily="2" charset="-94"/>
        <a:ea typeface="Calibri" pitchFamily="2" charset="-94"/>
        <a:cs typeface="Calibri" pitchFamily="2" charset="-94"/>
      </a:defRPr>
    </a:lvl3pPr>
    <a:lvl4pPr marL="1371600" marR="0" indent="0" algn="l" defTabSz="914400">
      <a:lnSpc>
        <a:spcPct val="100000"/>
      </a:lnSpc>
      <a:spcBef>
        <a:spcPts val="0"/>
      </a:spcBef>
      <a:spcAft>
        <a:spcPts val="0"/>
      </a:spcAft>
      <a:buNone/>
      <a:tabLst/>
      <a:defRPr lang="tr-TR" sz="1200" b="0" i="0" u="none" strike="noStrike" kern="1" spc="0" baseline="0">
        <a:solidFill>
          <a:schemeClr val="tx1"/>
        </a:solidFill>
        <a:effectLst/>
        <a:latin typeface="Calibri" pitchFamily="2" charset="-94"/>
        <a:ea typeface="Calibri" pitchFamily="2" charset="-94"/>
        <a:cs typeface="Calibri" pitchFamily="2" charset="-94"/>
      </a:defRPr>
    </a:lvl4pPr>
    <a:lvl5pPr marL="1828800" marR="0" indent="0" algn="l" defTabSz="914400">
      <a:lnSpc>
        <a:spcPct val="100000"/>
      </a:lnSpc>
      <a:spcBef>
        <a:spcPts val="0"/>
      </a:spcBef>
      <a:spcAft>
        <a:spcPts val="0"/>
      </a:spcAft>
      <a:buNone/>
      <a:tabLst/>
      <a:defRPr lang="tr-TR" sz="1200" b="0" i="0" u="none" strike="noStrike" kern="1" spc="0" baseline="0">
        <a:solidFill>
          <a:schemeClr val="tx1"/>
        </a:solidFill>
        <a:effectLst/>
        <a:latin typeface="Calibri" pitchFamily="2" charset="-94"/>
        <a:ea typeface="Calibri" pitchFamily="2" charset="-94"/>
        <a:cs typeface="Calibri" pitchFamily="2" charset="-94"/>
      </a:defRPr>
    </a:lvl5pPr>
    <a:lvl6pPr marL="22860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94"/>
        <a:ea typeface="Calibri" pitchFamily="2" charset="-94"/>
        <a:cs typeface="Calibri" pitchFamily="2" charset="-94"/>
      </a:defRPr>
    </a:lvl6pPr>
    <a:lvl7pPr marL="27432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94"/>
        <a:ea typeface="Calibri" pitchFamily="2" charset="-94"/>
        <a:cs typeface="Calibri" pitchFamily="2" charset="-94"/>
      </a:defRPr>
    </a:lvl7pPr>
    <a:lvl8pPr marL="32004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94"/>
        <a:ea typeface="Calibri" pitchFamily="2" charset="-94"/>
        <a:cs typeface="Calibri" pitchFamily="2" charset="-94"/>
      </a:defRPr>
    </a:lvl8pPr>
    <a:lvl9pPr marL="3657600" marR="0" indent="0" algn="l" defTabSz="914400">
      <a:lnSpc>
        <a:spcPct val="100000"/>
      </a:lnSpc>
      <a:spcBef>
        <a:spcPts val="0"/>
      </a:spcBef>
      <a:spcAft>
        <a:spcPts val="0"/>
      </a:spcAft>
      <a:buNone/>
      <a:tabLst/>
      <a:defRPr lang="en-US" sz="1200" b="0" i="0" u="none" strike="noStrike" kern="1" spc="0" baseline="0">
        <a:solidFill>
          <a:schemeClr val="tx1"/>
        </a:solidFill>
        <a:effectLst/>
        <a:latin typeface="Calibri" pitchFamily="2" charset="-94"/>
        <a:ea typeface="Calibri" pitchFamily="2" charset="-94"/>
        <a:cs typeface="Calibri" pitchFamily="2" charset="-9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tr-TR"/>
            </a:pPr>
            <a:r>
              <a:rPr dirty="0"/>
              <a:t>My </a:t>
            </a:r>
            <a:r>
              <a:rPr noProof="1"/>
              <a:t>topic</a:t>
            </a:r>
            <a:r>
              <a:rPr dirty="0"/>
              <a:t> is an alternative way to treatment of cancer.</a:t>
            </a:r>
          </a:p>
          <a:p>
            <a:pPr>
              <a:defRPr lang="tr-TR"/>
            </a:pPr>
            <a:r>
              <a:rPr dirty="0"/>
              <a:t>alternative because that is not an medical drug or it is even not a medical plant</a:t>
            </a:r>
          </a:p>
          <a:p>
            <a:pPr>
              <a:defRPr lang="tr-TR"/>
            </a:pPr>
            <a:endParaRPr dirty="0"/>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tr-TR"/>
            </a:pPr>
            <a:fld id="{3EF89DFA-B4D3-AD6B-9D40-423ED30E6B17}" type="slidenum">
              <a:t>1</a:t>
            </a:fld>
            <a:endParaRPr/>
          </a:p>
        </p:txBody>
      </p:sp>
    </p:spTree>
    <p:extLst>
      <p:ext uri="{BB962C8B-B14F-4D97-AF65-F5344CB8AC3E}">
        <p14:creationId xmlns:p14="http://schemas.microsoft.com/office/powerpoint/2010/main" val="1000338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lvl="0" indent="0" algn="just">
              <a:buNone/>
            </a:pPr>
            <a:r>
              <a:rPr lang="tr-TR" sz="1200" dirty="0" smtClean="0">
                <a:solidFill>
                  <a:srgbClr val="C00000"/>
                </a:solidFill>
                <a:latin typeface="Times New Roman" panose="02020603050405020304" pitchFamily="18" charset="0"/>
                <a:cs typeface="Times New Roman" panose="02020603050405020304" pitchFamily="18" charset="0"/>
              </a:rPr>
              <a:t>Aydın İl Tarım Müdürlüğü</a:t>
            </a:r>
            <a:r>
              <a:rPr lang="tr-TR" sz="1200" dirty="0" smtClean="0">
                <a:solidFill>
                  <a:srgbClr val="0070C0"/>
                </a:solidFill>
                <a:latin typeface="Times New Roman" panose="02020603050405020304" pitchFamily="18" charset="0"/>
                <a:cs typeface="Times New Roman" panose="02020603050405020304" pitchFamily="18" charset="0"/>
              </a:rPr>
              <a:t>’nden temin edilen 2018 mahsulü </a:t>
            </a:r>
            <a:r>
              <a:rPr lang="tr-TR" sz="1200" i="1" dirty="0" smtClean="0">
                <a:solidFill>
                  <a:srgbClr val="0070C0"/>
                </a:solidFill>
                <a:latin typeface="Times New Roman" panose="02020603050405020304" pitchFamily="18" charset="0"/>
                <a:cs typeface="Times New Roman" panose="02020603050405020304" pitchFamily="18" charset="0"/>
              </a:rPr>
              <a:t>F.carica’ </a:t>
            </a:r>
            <a:r>
              <a:rPr lang="tr-TR" sz="1200" dirty="0" smtClean="0">
                <a:solidFill>
                  <a:srgbClr val="0070C0"/>
                </a:solidFill>
                <a:latin typeface="Times New Roman" panose="02020603050405020304" pitchFamily="18" charset="0"/>
                <a:cs typeface="Times New Roman" panose="02020603050405020304" pitchFamily="18" charset="0"/>
              </a:rPr>
              <a:t>nın </a:t>
            </a:r>
            <a:r>
              <a:rPr lang="tr-TR" sz="1200" dirty="0" smtClean="0">
                <a:solidFill>
                  <a:srgbClr val="C00000"/>
                </a:solidFill>
                <a:latin typeface="Times New Roman" panose="02020603050405020304" pitchFamily="18" charset="0"/>
                <a:cs typeface="Times New Roman" panose="02020603050405020304" pitchFamily="18" charset="0"/>
              </a:rPr>
              <a:t>metanol</a:t>
            </a:r>
            <a:r>
              <a:rPr lang="tr-TR" sz="1200" dirty="0" smtClean="0">
                <a:solidFill>
                  <a:srgbClr val="0070C0"/>
                </a:solidFill>
                <a:latin typeface="Times New Roman" panose="02020603050405020304" pitchFamily="18" charset="0"/>
                <a:cs typeface="Times New Roman" panose="02020603050405020304" pitchFamily="18" charset="0"/>
              </a:rPr>
              <a:t> ve </a:t>
            </a:r>
            <a:r>
              <a:rPr lang="tr-TR" sz="1200" dirty="0" smtClean="0">
                <a:solidFill>
                  <a:srgbClr val="C00000"/>
                </a:solidFill>
                <a:latin typeface="Times New Roman" panose="02020603050405020304" pitchFamily="18" charset="0"/>
                <a:cs typeface="Times New Roman" panose="02020603050405020304" pitchFamily="18" charset="0"/>
              </a:rPr>
              <a:t>etanol</a:t>
            </a:r>
            <a:r>
              <a:rPr lang="tr-TR" sz="1200" dirty="0" smtClean="0">
                <a:solidFill>
                  <a:srgbClr val="0070C0"/>
                </a:solidFill>
                <a:latin typeface="Times New Roman" panose="02020603050405020304" pitchFamily="18" charset="0"/>
                <a:cs typeface="Times New Roman" panose="02020603050405020304" pitchFamily="18" charset="0"/>
              </a:rPr>
              <a:t> çözücülerinde ekstrakte edildi </a:t>
            </a:r>
            <a:r>
              <a:rPr lang="tr-TR" sz="1200" dirty="0" smtClean="0">
                <a:solidFill>
                  <a:srgbClr val="C00000"/>
                </a:solidFill>
                <a:latin typeface="Times New Roman" panose="02020603050405020304" pitchFamily="18" charset="0"/>
                <a:cs typeface="Times New Roman" panose="02020603050405020304" pitchFamily="18" charset="0"/>
              </a:rPr>
              <a:t>(500 mg/mL).</a:t>
            </a:r>
            <a:endParaRPr lang="tr-TR" sz="1200" dirty="0" smtClean="0">
              <a:solidFill>
                <a:srgbClr val="0070C0"/>
              </a:solidFill>
              <a:latin typeface="Times New Roman" panose="02020603050405020304" pitchFamily="18" charset="0"/>
              <a:cs typeface="Times New Roman" panose="02020603050405020304" pitchFamily="18" charset="0"/>
            </a:endParaRPr>
          </a:p>
          <a:p>
            <a:pPr marL="45720" lvl="0" indent="0" algn="just">
              <a:buNone/>
            </a:pPr>
            <a:r>
              <a:rPr lang="tr-TR" sz="1200" dirty="0" smtClean="0">
                <a:solidFill>
                  <a:srgbClr val="C00000"/>
                </a:solidFill>
                <a:latin typeface="Times New Roman" panose="02020603050405020304" pitchFamily="18" charset="0"/>
                <a:cs typeface="Times New Roman" panose="02020603050405020304" pitchFamily="18" charset="0"/>
              </a:rPr>
              <a:t>24 saat </a:t>
            </a:r>
            <a:r>
              <a:rPr lang="tr-TR" sz="1200" dirty="0" smtClean="0">
                <a:solidFill>
                  <a:srgbClr val="0070C0"/>
                </a:solidFill>
                <a:latin typeface="Times New Roman" panose="02020603050405020304" pitchFamily="18" charset="0"/>
                <a:cs typeface="Times New Roman" panose="02020603050405020304" pitchFamily="18" charset="0"/>
              </a:rPr>
              <a:t>oda sıcaklığı inkübasyonun ardından, </a:t>
            </a:r>
            <a:r>
              <a:rPr lang="tr-TR" sz="1200" dirty="0" smtClean="0">
                <a:solidFill>
                  <a:srgbClr val="C00000"/>
                </a:solidFill>
                <a:latin typeface="Times New Roman" panose="02020603050405020304" pitchFamily="18" charset="0"/>
                <a:cs typeface="Times New Roman" panose="02020603050405020304" pitchFamily="18" charset="0"/>
              </a:rPr>
              <a:t>evoparatör</a:t>
            </a:r>
            <a:r>
              <a:rPr lang="tr-TR" sz="1200" dirty="0" smtClean="0">
                <a:solidFill>
                  <a:srgbClr val="0070C0"/>
                </a:solidFill>
                <a:latin typeface="Times New Roman" panose="02020603050405020304" pitchFamily="18" charset="0"/>
                <a:cs typeface="Times New Roman" panose="02020603050405020304" pitchFamily="18" charset="0"/>
              </a:rPr>
              <a:t> ve </a:t>
            </a:r>
            <a:r>
              <a:rPr lang="tr-TR" sz="1200" dirty="0" smtClean="0">
                <a:solidFill>
                  <a:srgbClr val="C00000"/>
                </a:solidFill>
                <a:latin typeface="Times New Roman" panose="02020603050405020304" pitchFamily="18" charset="0"/>
                <a:cs typeface="Times New Roman" panose="02020603050405020304" pitchFamily="18" charset="0"/>
              </a:rPr>
              <a:t>liyofilizatör</a:t>
            </a:r>
            <a:r>
              <a:rPr lang="tr-TR" sz="1200" dirty="0" smtClean="0">
                <a:solidFill>
                  <a:srgbClr val="0070C0"/>
                </a:solidFill>
                <a:latin typeface="Times New Roman" panose="02020603050405020304" pitchFamily="18" charset="0"/>
                <a:cs typeface="Times New Roman" panose="02020603050405020304" pitchFamily="18" charset="0"/>
              </a:rPr>
              <a:t> ile önce </a:t>
            </a:r>
            <a:r>
              <a:rPr lang="tr-TR" sz="1200" dirty="0" smtClean="0">
                <a:solidFill>
                  <a:srgbClr val="C00000"/>
                </a:solidFill>
                <a:latin typeface="Times New Roman" panose="02020603050405020304" pitchFamily="18" charset="0"/>
                <a:cs typeface="Times New Roman" panose="02020603050405020304" pitchFamily="18" charset="0"/>
              </a:rPr>
              <a:t>organik faz </a:t>
            </a:r>
            <a:r>
              <a:rPr lang="tr-TR" sz="1200" dirty="0" smtClean="0">
                <a:solidFill>
                  <a:srgbClr val="0070C0"/>
                </a:solidFill>
                <a:latin typeface="Times New Roman" panose="02020603050405020304" pitchFamily="18" charset="0"/>
                <a:cs typeface="Times New Roman" panose="02020603050405020304" pitchFamily="18" charset="0"/>
              </a:rPr>
              <a:t>daha sonra </a:t>
            </a:r>
            <a:r>
              <a:rPr lang="tr-TR" sz="1200" dirty="0" smtClean="0">
                <a:solidFill>
                  <a:srgbClr val="C00000"/>
                </a:solidFill>
                <a:latin typeface="Times New Roman" panose="02020603050405020304" pitchFamily="18" charset="0"/>
                <a:cs typeface="Times New Roman" panose="02020603050405020304" pitchFamily="18" charset="0"/>
              </a:rPr>
              <a:t>su fazı </a:t>
            </a:r>
            <a:r>
              <a:rPr lang="tr-TR" sz="1200" dirty="0" smtClean="0">
                <a:solidFill>
                  <a:srgbClr val="0070C0"/>
                </a:solidFill>
                <a:latin typeface="Times New Roman" panose="02020603050405020304" pitchFamily="18" charset="0"/>
                <a:cs typeface="Times New Roman" panose="02020603050405020304" pitchFamily="18" charset="0"/>
              </a:rPr>
              <a:t>uzaklaştırıldı.</a:t>
            </a:r>
          </a:p>
          <a:p>
            <a:endParaRPr lang="tr-TR" dirty="0"/>
          </a:p>
        </p:txBody>
      </p:sp>
    </p:spTree>
    <p:extLst>
      <p:ext uri="{BB962C8B-B14F-4D97-AF65-F5344CB8AC3E}">
        <p14:creationId xmlns:p14="http://schemas.microsoft.com/office/powerpoint/2010/main" val="311956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gn="ctr">
              <a:buNone/>
            </a:pPr>
            <a:endParaRPr lang="tr-TR" sz="1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indent="0" algn="just">
              <a:lnSpc>
                <a:spcPct val="170000"/>
              </a:lnSpc>
              <a:buNone/>
            </a:pPr>
            <a:r>
              <a:rPr lang="tr-TR" sz="1200" dirty="0" smtClean="0">
                <a:solidFill>
                  <a:srgbClr val="0070C0"/>
                </a:solidFill>
                <a:latin typeface="Times New Roman" panose="02020603050405020304" pitchFamily="18" charset="0"/>
                <a:cs typeface="Times New Roman" panose="02020603050405020304" pitchFamily="18" charset="0"/>
              </a:rPr>
              <a:t>Total Antioksidan Seviyenin Belirlenmesi – (fotometrik)</a:t>
            </a:r>
          </a:p>
          <a:p>
            <a:pPr marL="45720" indent="0" algn="just">
              <a:lnSpc>
                <a:spcPct val="170000"/>
              </a:lnSpc>
              <a:buNone/>
            </a:pPr>
            <a:r>
              <a:rPr lang="tr-TR" sz="1200" dirty="0" smtClean="0">
                <a:solidFill>
                  <a:srgbClr val="C00000"/>
                </a:solidFill>
                <a:latin typeface="Times New Roman" panose="02020603050405020304" pitchFamily="18" charset="0"/>
                <a:cs typeface="Times New Roman" panose="02020603050405020304" pitchFamily="18" charset="0"/>
              </a:rPr>
              <a:t>Prooksidan Kapasitenin Belirlenmesi – (fotometrik)</a:t>
            </a:r>
          </a:p>
          <a:p>
            <a:pPr marL="45720" indent="0" algn="just">
              <a:lnSpc>
                <a:spcPct val="170000"/>
              </a:lnSpc>
              <a:buNone/>
            </a:pPr>
            <a:r>
              <a:rPr lang="tr-TR" sz="1200" dirty="0" smtClean="0">
                <a:solidFill>
                  <a:srgbClr val="0070C0"/>
                </a:solidFill>
                <a:latin typeface="Times New Roman" panose="02020603050405020304" pitchFamily="18" charset="0"/>
                <a:cs typeface="Times New Roman" panose="02020603050405020304" pitchFamily="18" charset="0"/>
              </a:rPr>
              <a:t>Total Fenolik İçeriğin Belirlenmesi – (fotometrik)</a:t>
            </a:r>
          </a:p>
          <a:p>
            <a:pPr marL="45720" indent="0" algn="just">
              <a:lnSpc>
                <a:spcPct val="170000"/>
              </a:lnSpc>
              <a:buNone/>
            </a:pPr>
            <a:r>
              <a:rPr lang="tr-TR" sz="1200" dirty="0" smtClean="0">
                <a:solidFill>
                  <a:srgbClr val="C00000"/>
                </a:solidFill>
                <a:latin typeface="Times New Roman" panose="02020603050405020304" pitchFamily="18" charset="0"/>
                <a:cs typeface="Times New Roman" panose="02020603050405020304" pitchFamily="18" charset="0"/>
              </a:rPr>
              <a:t>Total Flavonoid İçeriğin Belirlenmesi– (fotometrik)</a:t>
            </a:r>
          </a:p>
          <a:p>
            <a:pPr marL="45720" indent="0" algn="just">
              <a:lnSpc>
                <a:spcPct val="170000"/>
              </a:lnSpc>
              <a:buNone/>
            </a:pPr>
            <a:r>
              <a:rPr lang="tr-TR" sz="1100" dirty="0" smtClean="0">
                <a:solidFill>
                  <a:srgbClr val="0070C0"/>
                </a:solidFill>
                <a:latin typeface="Times New Roman" panose="02020603050405020304" pitchFamily="18" charset="0"/>
                <a:cs typeface="Times New Roman" panose="02020603050405020304" pitchFamily="18" charset="0"/>
              </a:rPr>
              <a:t>Bakır (II) iyonu indirgeyici antioksidan kapasitenin  (CUPRAC) Ölçümü – (fotometrik)</a:t>
            </a:r>
          </a:p>
          <a:p>
            <a:pPr marL="45720" indent="0" algn="just">
              <a:lnSpc>
                <a:spcPct val="170000"/>
              </a:lnSpc>
              <a:buNone/>
            </a:pPr>
            <a:r>
              <a:rPr lang="tr-TR" sz="1200" dirty="0" smtClean="0">
                <a:solidFill>
                  <a:srgbClr val="C00000"/>
                </a:solidFill>
                <a:latin typeface="Times New Roman" panose="02020603050405020304" pitchFamily="18" charset="0"/>
                <a:cs typeface="Times New Roman" panose="02020603050405020304" pitchFamily="18" charset="0"/>
              </a:rPr>
              <a:t>DPPH (2,2-Difenil-1-pikrilhidrazil) serbest radikal aktivitesi tayini – (fotometrik)</a:t>
            </a:r>
          </a:p>
          <a:p>
            <a:endParaRPr lang="tr-TR" dirty="0"/>
          </a:p>
        </p:txBody>
      </p:sp>
    </p:spTree>
    <p:extLst>
      <p:ext uri="{BB962C8B-B14F-4D97-AF65-F5344CB8AC3E}">
        <p14:creationId xmlns:p14="http://schemas.microsoft.com/office/powerpoint/2010/main" val="324086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dirty="0" smtClean="0">
                <a:solidFill>
                  <a:srgbClr val="0070C0"/>
                </a:solidFill>
                <a:ea typeface="+mn-lt"/>
                <a:cs typeface="+mn-lt"/>
              </a:rPr>
              <a:t>Bu çalışmada numunelerin </a:t>
            </a:r>
            <a:r>
              <a:rPr lang="tr-TR" dirty="0" smtClean="0">
                <a:solidFill>
                  <a:srgbClr val="C00000"/>
                </a:solidFill>
                <a:ea typeface="+mn-lt"/>
                <a:cs typeface="+mn-lt"/>
              </a:rPr>
              <a:t>Cr, Mn, Co, Ni, Cu, As, Cd, Hg </a:t>
            </a:r>
            <a:r>
              <a:rPr lang="tr-TR" dirty="0" smtClean="0">
                <a:solidFill>
                  <a:srgbClr val="0070C0"/>
                </a:solidFill>
                <a:ea typeface="+mn-lt"/>
                <a:cs typeface="+mn-lt"/>
              </a:rPr>
              <a:t>ağır metal içerikleri incelendi ve metallerin konsantrasyonları </a:t>
            </a:r>
            <a:r>
              <a:rPr lang="tr-TR" dirty="0" smtClean="0">
                <a:solidFill>
                  <a:srgbClr val="C00000"/>
                </a:solidFill>
                <a:ea typeface="+mn-lt"/>
                <a:cs typeface="+mn-lt"/>
              </a:rPr>
              <a:t>ICP-MS</a:t>
            </a:r>
            <a:r>
              <a:rPr lang="tr-TR" dirty="0" smtClean="0">
                <a:solidFill>
                  <a:srgbClr val="0070C0"/>
                </a:solidFill>
                <a:ea typeface="+mn-lt"/>
                <a:cs typeface="+mn-lt"/>
              </a:rPr>
              <a:t> ile belirlendi.</a:t>
            </a:r>
            <a:endParaRPr lang="tr-TR" dirty="0" smtClean="0">
              <a:solidFill>
                <a:srgbClr val="0070C0"/>
              </a:solidFill>
              <a:cs typeface="Calibri" panose="020F0502020204030204"/>
            </a:endParaRPr>
          </a:p>
          <a:p>
            <a:r>
              <a:rPr lang="tr-TR" sz="1200" b="0" i="0" u="none" strike="noStrike" kern="1" spc="0" baseline="0" dirty="0" smtClean="0">
                <a:solidFill>
                  <a:schemeClr val="tx1"/>
                </a:solidFill>
                <a:effectLst/>
                <a:latin typeface="Calibri" pitchFamily="2" charset="-94"/>
                <a:ea typeface="Calibri" pitchFamily="2" charset="-94"/>
                <a:cs typeface="Calibri" pitchFamily="2" charset="-94"/>
              </a:rPr>
              <a:t>i</a:t>
            </a:r>
            <a:r>
              <a:rPr lang="en-US" sz="1200" b="0" i="0" u="none" strike="noStrike" kern="1" spc="0" baseline="0" dirty="0" err="1" smtClean="0">
                <a:solidFill>
                  <a:schemeClr val="tx1"/>
                </a:solidFill>
                <a:effectLst/>
                <a:latin typeface="Calibri" pitchFamily="2" charset="-94"/>
                <a:ea typeface="Calibri" pitchFamily="2" charset="-94"/>
                <a:cs typeface="Calibri" pitchFamily="2" charset="-94"/>
              </a:rPr>
              <a:t>nductively</a:t>
            </a:r>
            <a:r>
              <a:rPr lang="en-US" sz="1200" b="0" i="0" u="none" strike="noStrike" kern="1" spc="0" baseline="0" dirty="0" smtClean="0">
                <a:solidFill>
                  <a:schemeClr val="tx1"/>
                </a:solidFill>
                <a:effectLst/>
                <a:latin typeface="Calibri" pitchFamily="2" charset="-94"/>
                <a:ea typeface="Calibri" pitchFamily="2" charset="-94"/>
                <a:cs typeface="Calibri" pitchFamily="2" charset="-94"/>
              </a:rPr>
              <a:t> Coupled Plasma – Mass Spectrometer</a:t>
            </a:r>
            <a:endParaRPr lang="tr-TR" sz="1200" b="0" i="0" u="none" strike="noStrike" kern="1" spc="0" baseline="0" dirty="0" smtClean="0">
              <a:solidFill>
                <a:schemeClr val="tx1"/>
              </a:solidFill>
              <a:effectLst/>
              <a:latin typeface="Calibri" pitchFamily="2" charset="-94"/>
              <a:ea typeface="Calibri" pitchFamily="2" charset="-94"/>
              <a:cs typeface="Calibri" pitchFamily="2" charset="-94"/>
            </a:endParaRPr>
          </a:p>
          <a:p>
            <a:r>
              <a:rPr lang="tr-TR" sz="1200" b="0" i="0" u="none" strike="noStrike" kern="1" spc="0" baseline="0" dirty="0" smtClean="0">
                <a:solidFill>
                  <a:schemeClr val="tx1"/>
                </a:solidFill>
                <a:effectLst/>
                <a:latin typeface="Calibri" pitchFamily="2" charset="-94"/>
                <a:ea typeface="Calibri" pitchFamily="2" charset="-94"/>
                <a:cs typeface="Calibri" pitchFamily="2" charset="-94"/>
              </a:rPr>
              <a:t> katı ve sıvı örneklerde çok sayıda elementin hızlı, ucuz, hassas ve doğru biçimde, niteliksel, niceliksel ya da yarı-niceliksel olarak ölçülmesine olanak sağlayan ileri teknoloji ürünü bir analiz tekniğidir. Teknik elektromanyetik indüksiyonla 10,000 oK sıcaklığa ulaştırılan argon plazması tarafından örneğin iyonize edilmesi; iyonize elementlerin kütle spektrometresi tarafından ayrıştırılması ve element derişimlerinin elektron çoklayıcı bir dedektör tarafından ölçülmesi aşamalarını içerir. Örnekteki tüm elementlerin derişimleri 1 ile 2 dakika arasında değişen oldukça kısa bir sürede ölçülür</a:t>
            </a:r>
            <a:endParaRPr lang="tr-TR" dirty="0"/>
          </a:p>
        </p:txBody>
      </p:sp>
    </p:spTree>
    <p:extLst>
      <p:ext uri="{BB962C8B-B14F-4D97-AF65-F5344CB8AC3E}">
        <p14:creationId xmlns:p14="http://schemas.microsoft.com/office/powerpoint/2010/main" val="203524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gn="just">
              <a:buNone/>
            </a:pPr>
            <a:r>
              <a:rPr lang="tr-TR" sz="1000" i="1" dirty="0" smtClean="0">
                <a:solidFill>
                  <a:srgbClr val="0070C0"/>
                </a:solidFill>
                <a:latin typeface="Times New Roman" panose="02020603050405020304" pitchFamily="18" charset="0"/>
                <a:ea typeface="+mn-lt"/>
                <a:cs typeface="Times New Roman" panose="02020603050405020304" pitchFamily="18" charset="0"/>
              </a:rPr>
              <a:t>Metanol ekstresi..</a:t>
            </a:r>
            <a:r>
              <a:rPr lang="tr-TR" sz="1000" i="1" baseline="0" dirty="0" smtClean="0">
                <a:solidFill>
                  <a:srgbClr val="0070C0"/>
                </a:solidFill>
                <a:latin typeface="Times New Roman" panose="02020603050405020304" pitchFamily="18" charset="0"/>
                <a:ea typeface="+mn-lt"/>
                <a:cs typeface="Times New Roman" panose="02020603050405020304" pitchFamily="18" charset="0"/>
              </a:rPr>
              <a:t>  </a:t>
            </a:r>
            <a:r>
              <a:rPr lang="tr-TR" sz="1000" i="1" dirty="0" smtClean="0">
                <a:solidFill>
                  <a:srgbClr val="0070C0"/>
                </a:solidFill>
                <a:latin typeface="Times New Roman" panose="02020603050405020304" pitchFamily="18" charset="0"/>
                <a:ea typeface="+mn-lt"/>
                <a:cs typeface="Times New Roman" panose="02020603050405020304" pitchFamily="18" charset="0"/>
              </a:rPr>
              <a:t>Ficus carica</a:t>
            </a:r>
            <a:r>
              <a:rPr lang="en-US" sz="1000" i="1" dirty="0" smtClean="0">
                <a:solidFill>
                  <a:srgbClr val="0070C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ekstraktının</a:t>
            </a:r>
            <a:r>
              <a:rPr lang="en-US" sz="1000" dirty="0" smtClean="0">
                <a:solidFill>
                  <a:srgbClr val="0070C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farklı</a:t>
            </a:r>
            <a:r>
              <a:rPr lang="en-US" sz="1000" dirty="0" smtClean="0">
                <a:solidFill>
                  <a:srgbClr val="0070C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konsantrasyonları</a:t>
            </a:r>
            <a:r>
              <a:rPr lang="tr-TR" sz="1000" dirty="0" smtClean="0">
                <a:solidFill>
                  <a:srgbClr val="0070C0"/>
                </a:solidFill>
                <a:latin typeface="Times New Roman" panose="02020603050405020304" pitchFamily="18" charset="0"/>
                <a:ea typeface="+mn-lt"/>
                <a:cs typeface="Times New Roman" panose="02020603050405020304" pitchFamily="18" charset="0"/>
              </a:rPr>
              <a:t> </a:t>
            </a:r>
            <a:r>
              <a:rPr lang="tr-TR" sz="1000" b="1" dirty="0" smtClean="0">
                <a:solidFill>
                  <a:srgbClr val="C00000"/>
                </a:solidFill>
                <a:latin typeface="Times New Roman" panose="02020603050405020304" pitchFamily="18" charset="0"/>
                <a:ea typeface="+mn-lt"/>
                <a:cs typeface="Times New Roman" panose="02020603050405020304" pitchFamily="18" charset="0"/>
              </a:rPr>
              <a:t>Meme</a:t>
            </a:r>
            <a:r>
              <a:rPr lang="en-US" sz="1000" b="1" dirty="0" smtClean="0">
                <a:solidFill>
                  <a:srgbClr val="C00000"/>
                </a:solidFill>
                <a:latin typeface="Times New Roman" panose="02020603050405020304" pitchFamily="18" charset="0"/>
                <a:ea typeface="+mn-lt"/>
                <a:cs typeface="Times New Roman" panose="02020603050405020304" pitchFamily="18" charset="0"/>
              </a:rPr>
              <a:t> </a:t>
            </a:r>
            <a:r>
              <a:rPr lang="en-US" sz="1000" b="1" dirty="0" err="1" smtClean="0">
                <a:solidFill>
                  <a:srgbClr val="C00000"/>
                </a:solidFill>
                <a:latin typeface="Times New Roman" panose="02020603050405020304" pitchFamily="18" charset="0"/>
                <a:ea typeface="+mn-lt"/>
                <a:cs typeface="Times New Roman" panose="02020603050405020304" pitchFamily="18" charset="0"/>
              </a:rPr>
              <a:t>kanseri</a:t>
            </a:r>
            <a:r>
              <a:rPr lang="tr-TR" sz="1000" b="1" dirty="0" smtClean="0">
                <a:solidFill>
                  <a:srgbClr val="C00000"/>
                </a:solidFill>
                <a:latin typeface="Times New Roman" panose="02020603050405020304" pitchFamily="18" charset="0"/>
                <a:ea typeface="+mn-lt"/>
                <a:cs typeface="Times New Roman" panose="02020603050405020304" pitchFamily="18" charset="0"/>
              </a:rPr>
              <a:t> hücre</a:t>
            </a:r>
            <a:r>
              <a:rPr lang="en-US" sz="1000" dirty="0" smtClean="0">
                <a:solidFill>
                  <a:srgbClr val="FF000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hatları</a:t>
            </a:r>
            <a:r>
              <a:rPr lang="en-US" sz="1000" dirty="0" smtClean="0">
                <a:solidFill>
                  <a:srgbClr val="0070C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üzerine</a:t>
            </a:r>
            <a:r>
              <a:rPr lang="en-US" sz="1000" dirty="0" smtClean="0">
                <a:solidFill>
                  <a:srgbClr val="0070C0"/>
                </a:solidFill>
                <a:latin typeface="Times New Roman" panose="02020603050405020304" pitchFamily="18" charset="0"/>
                <a:ea typeface="+mn-lt"/>
                <a:cs typeface="Times New Roman" panose="02020603050405020304" pitchFamily="18" charset="0"/>
              </a:rPr>
              <a:t> </a:t>
            </a:r>
            <a:r>
              <a:rPr lang="en-US" sz="1000" dirty="0" err="1" smtClean="0">
                <a:solidFill>
                  <a:srgbClr val="0070C0"/>
                </a:solidFill>
                <a:latin typeface="Times New Roman" panose="02020603050405020304" pitchFamily="18" charset="0"/>
                <a:ea typeface="+mn-lt"/>
                <a:cs typeface="Times New Roman" panose="02020603050405020304" pitchFamily="18" charset="0"/>
              </a:rPr>
              <a:t>uygulandı</a:t>
            </a:r>
            <a:r>
              <a:rPr lang="en-US" sz="1000" dirty="0" smtClean="0">
                <a:solidFill>
                  <a:srgbClr val="0070C0"/>
                </a:solidFill>
                <a:latin typeface="Times New Roman" panose="02020603050405020304" pitchFamily="18" charset="0"/>
                <a:ea typeface="+mn-lt"/>
                <a:cs typeface="Times New Roman" panose="02020603050405020304" pitchFamily="18" charset="0"/>
              </a:rPr>
              <a:t>.</a:t>
            </a:r>
            <a:r>
              <a:rPr lang="tr-TR" sz="1000" b="1" dirty="0" smtClean="0">
                <a:solidFill>
                  <a:srgbClr val="C00000"/>
                </a:solidFill>
                <a:latin typeface="Times New Roman" panose="02020603050405020304" pitchFamily="18" charset="0"/>
                <a:ea typeface="+mn-lt"/>
                <a:cs typeface="Times New Roman" panose="02020603050405020304" pitchFamily="18" charset="0"/>
              </a:rPr>
              <a:t>Canlılık Testi –  </a:t>
            </a:r>
            <a:r>
              <a:rPr lang="tr-TR" sz="1000" dirty="0" smtClean="0">
                <a:solidFill>
                  <a:srgbClr val="0070C0"/>
                </a:solidFill>
                <a:latin typeface="Times New Roman" panose="02020603050405020304" pitchFamily="18" charset="0"/>
                <a:ea typeface="+mn-lt"/>
                <a:cs typeface="Times New Roman" panose="02020603050405020304" pitchFamily="18" charset="0"/>
              </a:rPr>
              <a:t>Hücre içi ATP’yi luminometrik olarak ölçüldü.</a:t>
            </a:r>
            <a:r>
              <a:rPr lang="tr-TR" sz="1000" b="1" dirty="0" smtClean="0">
                <a:solidFill>
                  <a:srgbClr val="C00000"/>
                </a:solidFill>
                <a:latin typeface="Times New Roman" panose="02020603050405020304" pitchFamily="18" charset="0"/>
                <a:ea typeface="+mn-lt"/>
                <a:cs typeface="Times New Roman" panose="02020603050405020304" pitchFamily="18" charset="0"/>
              </a:rPr>
              <a:t>Hücre içi </a:t>
            </a:r>
            <a:r>
              <a:rPr lang="en-US" sz="1000" b="1" dirty="0" err="1" smtClean="0">
                <a:solidFill>
                  <a:srgbClr val="C00000"/>
                </a:solidFill>
                <a:latin typeface="Times New Roman" panose="02020603050405020304" pitchFamily="18" charset="0"/>
                <a:ea typeface="+mn-lt"/>
                <a:cs typeface="Times New Roman" panose="02020603050405020304" pitchFamily="18" charset="0"/>
              </a:rPr>
              <a:t>Reaktif</a:t>
            </a:r>
            <a:r>
              <a:rPr lang="en-US" sz="1000" b="1" dirty="0" smtClean="0">
                <a:solidFill>
                  <a:srgbClr val="C00000"/>
                </a:solidFill>
                <a:latin typeface="Times New Roman" panose="02020603050405020304" pitchFamily="18" charset="0"/>
                <a:ea typeface="+mn-lt"/>
                <a:cs typeface="Times New Roman" panose="02020603050405020304" pitchFamily="18" charset="0"/>
              </a:rPr>
              <a:t> </a:t>
            </a:r>
            <a:r>
              <a:rPr lang="en-US" sz="1000" b="1" dirty="0" err="1" smtClean="0">
                <a:solidFill>
                  <a:srgbClr val="C00000"/>
                </a:solidFill>
                <a:latin typeface="Times New Roman" panose="02020603050405020304" pitchFamily="18" charset="0"/>
                <a:ea typeface="+mn-lt"/>
                <a:cs typeface="Times New Roman" panose="02020603050405020304" pitchFamily="18" charset="0"/>
              </a:rPr>
              <a:t>Oksijen</a:t>
            </a:r>
            <a:r>
              <a:rPr lang="en-US" sz="1000" b="1" dirty="0" smtClean="0">
                <a:solidFill>
                  <a:srgbClr val="C00000"/>
                </a:solidFill>
                <a:latin typeface="Times New Roman" panose="02020603050405020304" pitchFamily="18" charset="0"/>
                <a:ea typeface="+mn-lt"/>
                <a:cs typeface="Times New Roman" panose="02020603050405020304" pitchFamily="18" charset="0"/>
              </a:rPr>
              <a:t> </a:t>
            </a:r>
            <a:r>
              <a:rPr lang="en-US" sz="1000" b="1" dirty="0" err="1" smtClean="0">
                <a:solidFill>
                  <a:srgbClr val="C00000"/>
                </a:solidFill>
                <a:latin typeface="Times New Roman" panose="02020603050405020304" pitchFamily="18" charset="0"/>
                <a:ea typeface="+mn-lt"/>
                <a:cs typeface="Times New Roman" panose="02020603050405020304" pitchFamily="18" charset="0"/>
              </a:rPr>
              <a:t>Türleri</a:t>
            </a:r>
            <a:r>
              <a:rPr lang="en-US" sz="1000" b="1" dirty="0" smtClean="0">
                <a:solidFill>
                  <a:srgbClr val="C00000"/>
                </a:solidFill>
                <a:latin typeface="Times New Roman" panose="02020603050405020304" pitchFamily="18" charset="0"/>
                <a:ea typeface="+mn-lt"/>
                <a:cs typeface="Times New Roman" panose="02020603050405020304" pitchFamily="18" charset="0"/>
              </a:rPr>
              <a:t> (ROS) </a:t>
            </a:r>
            <a:r>
              <a:rPr lang="en-US" sz="1000" b="1" dirty="0" err="1" smtClean="0">
                <a:solidFill>
                  <a:srgbClr val="C00000"/>
                </a:solidFill>
                <a:latin typeface="Times New Roman" panose="02020603050405020304" pitchFamily="18" charset="0"/>
                <a:ea typeface="+mn-lt"/>
                <a:cs typeface="Times New Roman" panose="02020603050405020304" pitchFamily="18" charset="0"/>
              </a:rPr>
              <a:t>düzeyi</a:t>
            </a:r>
            <a:r>
              <a:rPr lang="tr-TR" sz="1000" b="1" dirty="0" smtClean="0">
                <a:solidFill>
                  <a:srgbClr val="C00000"/>
                </a:solidFill>
                <a:latin typeface="Times New Roman" panose="02020603050405020304" pitchFamily="18" charset="0"/>
                <a:ea typeface="+mn-lt"/>
                <a:cs typeface="Times New Roman" panose="02020603050405020304" pitchFamily="18" charset="0"/>
              </a:rPr>
              <a:t> – </a:t>
            </a:r>
            <a:r>
              <a:rPr lang="tr-TR" sz="1000" dirty="0" smtClean="0">
                <a:solidFill>
                  <a:srgbClr val="0070C0"/>
                </a:solidFill>
                <a:latin typeface="Times New Roman" panose="02020603050405020304" pitchFamily="18" charset="0"/>
                <a:ea typeface="+mn-lt"/>
                <a:cs typeface="Times New Roman" panose="02020603050405020304" pitchFamily="18" charset="0"/>
              </a:rPr>
              <a:t>H</a:t>
            </a:r>
            <a:r>
              <a:rPr lang="tr-TR" sz="1000" baseline="-25000" dirty="0" smtClean="0">
                <a:solidFill>
                  <a:srgbClr val="0070C0"/>
                </a:solidFill>
                <a:latin typeface="Times New Roman" panose="02020603050405020304" pitchFamily="18" charset="0"/>
                <a:ea typeface="+mn-lt"/>
                <a:cs typeface="Times New Roman" panose="02020603050405020304" pitchFamily="18" charset="0"/>
              </a:rPr>
              <a:t>2</a:t>
            </a:r>
            <a:r>
              <a:rPr lang="tr-TR" sz="1000" dirty="0" smtClean="0">
                <a:solidFill>
                  <a:srgbClr val="0070C0"/>
                </a:solidFill>
                <a:latin typeface="Times New Roman" panose="02020603050405020304" pitchFamily="18" charset="0"/>
                <a:ea typeface="+mn-lt"/>
                <a:cs typeface="Times New Roman" panose="02020603050405020304" pitchFamily="18" charset="0"/>
              </a:rPr>
              <a:t>DCFDA floresesans boyası kullanarak florometrik olarak ölçüldü.</a:t>
            </a:r>
            <a:r>
              <a:rPr lang="tr-TR" sz="1000" b="1" dirty="0" smtClean="0">
                <a:solidFill>
                  <a:srgbClr val="C00000"/>
                </a:solidFill>
                <a:latin typeface="Times New Roman" panose="02020603050405020304" pitchFamily="18" charset="0"/>
                <a:ea typeface="+mn-lt"/>
                <a:cs typeface="Times New Roman" panose="02020603050405020304" pitchFamily="18" charset="0"/>
              </a:rPr>
              <a:t>Hücre içi Glutatyon Düzeyi – </a:t>
            </a:r>
            <a:r>
              <a:rPr lang="tr-TR" sz="1000" dirty="0" smtClean="0">
                <a:solidFill>
                  <a:srgbClr val="0070C0"/>
                </a:solidFill>
                <a:latin typeface="Times New Roman" panose="02020603050405020304" pitchFamily="18" charset="0"/>
                <a:ea typeface="+mn-lt"/>
                <a:cs typeface="Times New Roman" panose="02020603050405020304" pitchFamily="18" charset="0"/>
              </a:rPr>
              <a:t>luminometrik yöntemle ölçüldü.</a:t>
            </a:r>
            <a:r>
              <a:rPr lang="tr-TR" sz="1000" b="1" dirty="0" smtClean="0">
                <a:solidFill>
                  <a:srgbClr val="C00000"/>
                </a:solidFill>
                <a:latin typeface="Times New Roman" panose="02020603050405020304" pitchFamily="18" charset="0"/>
                <a:ea typeface="+mn-lt"/>
                <a:cs typeface="Times New Roman" panose="02020603050405020304" pitchFamily="18" charset="0"/>
              </a:rPr>
              <a:t>Mitokondriyal Membran Potansiyeli - </a:t>
            </a:r>
            <a:r>
              <a:rPr lang="tr-TR" sz="1000" dirty="0" smtClean="0">
                <a:solidFill>
                  <a:srgbClr val="0070C0"/>
                </a:solidFill>
                <a:latin typeface="Times New Roman" panose="02020603050405020304" pitchFamily="18" charset="0"/>
                <a:ea typeface="+mn-lt"/>
                <a:cs typeface="Times New Roman" panose="02020603050405020304" pitchFamily="18" charset="0"/>
              </a:rPr>
              <a:t>DiO</a:t>
            </a:r>
            <a:r>
              <a:rPr lang="tr-TR" sz="1000" baseline="-25000" dirty="0" smtClean="0">
                <a:solidFill>
                  <a:srgbClr val="0070C0"/>
                </a:solidFill>
                <a:latin typeface="Times New Roman" panose="02020603050405020304" pitchFamily="18" charset="0"/>
                <a:ea typeface="+mn-lt"/>
                <a:cs typeface="Times New Roman" panose="02020603050405020304" pitchFamily="18" charset="0"/>
              </a:rPr>
              <a:t>3</a:t>
            </a:r>
            <a:r>
              <a:rPr lang="tr-TR" sz="1000" dirty="0" smtClean="0">
                <a:solidFill>
                  <a:srgbClr val="0070C0"/>
                </a:solidFill>
                <a:latin typeface="Times New Roman" panose="02020603050405020304" pitchFamily="18" charset="0"/>
                <a:ea typeface="+mn-lt"/>
                <a:cs typeface="Times New Roman" panose="02020603050405020304" pitchFamily="18" charset="0"/>
              </a:rPr>
              <a:t>C</a:t>
            </a:r>
            <a:r>
              <a:rPr lang="tr-TR" sz="1000" baseline="-25000" dirty="0" smtClean="0">
                <a:solidFill>
                  <a:srgbClr val="0070C0"/>
                </a:solidFill>
                <a:latin typeface="Times New Roman" panose="02020603050405020304" pitchFamily="18" charset="0"/>
                <a:ea typeface="+mn-lt"/>
                <a:cs typeface="Times New Roman" panose="02020603050405020304" pitchFamily="18" charset="0"/>
              </a:rPr>
              <a:t>6 </a:t>
            </a:r>
            <a:r>
              <a:rPr lang="tr-TR" sz="1000" dirty="0" smtClean="0">
                <a:solidFill>
                  <a:srgbClr val="0070C0"/>
                </a:solidFill>
                <a:latin typeface="Times New Roman" panose="02020603050405020304" pitchFamily="18" charset="0"/>
                <a:ea typeface="+mn-lt"/>
                <a:cs typeface="Times New Roman" panose="02020603050405020304" pitchFamily="18" charset="0"/>
              </a:rPr>
              <a:t>boyası kullanarak florometrik olarak ölçüldü.</a:t>
            </a:r>
          </a:p>
          <a:p>
            <a:endParaRPr lang="tr-TR" sz="1000" dirty="0"/>
          </a:p>
        </p:txBody>
      </p:sp>
    </p:spTree>
    <p:extLst>
      <p:ext uri="{BB962C8B-B14F-4D97-AF65-F5344CB8AC3E}">
        <p14:creationId xmlns:p14="http://schemas.microsoft.com/office/powerpoint/2010/main" val="217920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tr-TR" sz="1200" b="0" dirty="0" smtClean="0">
                <a:solidFill>
                  <a:schemeClr val="tx1"/>
                </a:solidFill>
                <a:latin typeface="Times New Roman" panose="02020603050405020304" pitchFamily="18" charset="0"/>
                <a:ea typeface="+mn-lt"/>
                <a:cs typeface="Times New Roman" panose="02020603050405020304" pitchFamily="18" charset="0"/>
              </a:rPr>
              <a:t>Apoptotik etkiyi incelemek için farklı konsantrasyonlarda Meme kanseri hücrelerine verilen </a:t>
            </a:r>
            <a:r>
              <a:rPr lang="tr-TR" sz="1200" b="0" i="1" dirty="0" smtClean="0">
                <a:solidFill>
                  <a:schemeClr val="tx1"/>
                </a:solidFill>
                <a:latin typeface="Times New Roman" panose="02020603050405020304" pitchFamily="18" charset="0"/>
                <a:ea typeface="+mn-lt"/>
                <a:cs typeface="Times New Roman" panose="02020603050405020304" pitchFamily="18" charset="0"/>
              </a:rPr>
              <a:t>Ficus carica</a:t>
            </a:r>
            <a:r>
              <a:rPr lang="tr-TR" sz="1200" b="0" dirty="0" smtClean="0">
                <a:solidFill>
                  <a:schemeClr val="tx1"/>
                </a:solidFill>
                <a:latin typeface="Times New Roman" panose="02020603050405020304" pitchFamily="18" charset="0"/>
                <a:ea typeface="+mn-lt"/>
                <a:cs typeface="Times New Roman" panose="02020603050405020304" pitchFamily="18" charset="0"/>
              </a:rPr>
              <a:t>’nın 24 saatlik inkübasyonundan sonra hücreler tripsin-EDTA ile kaldırılıp, akridin turuncusu/etidyum bromid boyası ile muamele edilip floresans mikroskobunda görüntülendi.</a:t>
            </a:r>
            <a:r>
              <a:rPr lang="tr-TR" sz="1200" dirty="0" smtClean="0">
                <a:solidFill>
                  <a:schemeClr val="tx1"/>
                </a:solidFill>
                <a:latin typeface="Times New Roman" panose="02020603050405020304" pitchFamily="18" charset="0"/>
                <a:cs typeface="Times New Roman" panose="02020603050405020304" pitchFamily="18" charset="0"/>
              </a:rPr>
              <a:t> Genotoksik hasar comet assay yöntemiyle DNA Hasarı olarak incelendi.</a:t>
            </a:r>
          </a:p>
          <a:p>
            <a:endParaRPr lang="tr-TR" dirty="0"/>
          </a:p>
        </p:txBody>
      </p:sp>
    </p:spTree>
    <p:extLst>
      <p:ext uri="{BB962C8B-B14F-4D97-AF65-F5344CB8AC3E}">
        <p14:creationId xmlns:p14="http://schemas.microsoft.com/office/powerpoint/2010/main" val="2563259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tr-TR"/>
            </a:pPr>
            <a:endParaRPr dirty="0"/>
          </a:p>
          <a:p>
            <a:pPr>
              <a:lnSpc>
                <a:spcPct val="115000"/>
              </a:lnSpc>
              <a:defRPr lang="tr-TR" sz="1000">
                <a:solidFill>
                  <a:srgbClr val="333333"/>
                </a:solidFill>
                <a:uFill>
                  <a:solidFill>
                    <a:srgbClr val="000000"/>
                  </a:solidFill>
                </a:uFill>
                <a:latin typeface="Arial" pitchFamily="2" charset="-94"/>
                <a:ea typeface="Arial" pitchFamily="2" charset="-94"/>
                <a:cs typeface="Arial" pitchFamily="2" charset="-94"/>
              </a:defRPr>
            </a:pPr>
            <a:r>
              <a:rPr dirty="0"/>
              <a:t>Among solvents, the highest antioxidant and prooxidant activity was found to be in methanol extract. In addition, Ficus carica has been shown to have cytotoxic, genotoxic and apoptotic effects on breast cancer in dose dependent manner.It can be novel phytotherapeutic agents for cancer treatment.</a:t>
            </a:r>
          </a:p>
          <a:p>
            <a:pPr>
              <a:defRPr lang="tr-TR"/>
            </a:pPr>
            <a:endParaRPr dirty="0"/>
          </a:p>
          <a:p>
            <a:pPr>
              <a:defRPr lang="tr-TR"/>
            </a:pPr>
            <a:r>
              <a:rPr dirty="0"/>
              <a:t>If I can get accept from Scientific Research Project Support Fund we want to make same Project on laboratory animals.</a:t>
            </a:r>
          </a:p>
          <a:p>
            <a:pPr marL="0" marR="0" indent="0" algn="l" defTabSz="914400">
              <a:lnSpc>
                <a:spcPct val="115000"/>
              </a:lnSpc>
              <a:spcBef>
                <a:spcPts val="0"/>
              </a:spcBef>
              <a:spcAft>
                <a:spcPts val="0"/>
              </a:spcAft>
              <a:buNone/>
              <a:tabLst/>
              <a:defRPr lang="tr-TR" sz="1000">
                <a:solidFill>
                  <a:srgbClr val="333333"/>
                </a:solidFill>
                <a:uFill>
                  <a:solidFill>
                    <a:srgbClr val="000000"/>
                  </a:solidFill>
                </a:uFill>
                <a:latin typeface="Arial" pitchFamily="2" charset="-94"/>
                <a:ea typeface="Arial" pitchFamily="2" charset="-94"/>
                <a:cs typeface="Arial" pitchFamily="2" charset="-94"/>
              </a:defRPr>
            </a:pPr>
            <a:r>
              <a:rPr dirty="0"/>
              <a:t> </a:t>
            </a:r>
          </a:p>
          <a:p>
            <a:pPr>
              <a:defRPr lang="tr-TR"/>
            </a:pPr>
            <a:endParaRPr dirty="0"/>
          </a:p>
          <a:p>
            <a:pPr>
              <a:defRPr lang="tr-TR"/>
            </a:pPr>
            <a:endParaRPr dirty="0"/>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E8CB-85D3-AD1E-9D40-734BA60E6B26}" type="slidenum">
              <a:t>15</a:t>
            </a:fld>
            <a:endParaRPr/>
          </a:p>
        </p:txBody>
      </p:sp>
    </p:spTree>
    <p:extLst>
      <p:ext uri="{BB962C8B-B14F-4D97-AF65-F5344CB8AC3E}">
        <p14:creationId xmlns:p14="http://schemas.microsoft.com/office/powerpoint/2010/main" val="75361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1200" i="1" dirty="0" smtClean="0">
                <a:solidFill>
                  <a:srgbClr val="0070C0"/>
                </a:solidFill>
                <a:latin typeface="Times New Roman" panose="02020603050405020304" pitchFamily="18" charset="0"/>
                <a:cs typeface="Times New Roman" panose="02020603050405020304" pitchFamily="18" charset="0"/>
              </a:rPr>
              <a:t>Ficus carica L</a:t>
            </a:r>
            <a:r>
              <a:rPr lang="tr-TR" sz="1200" dirty="0" smtClean="0">
                <a:solidFill>
                  <a:srgbClr val="0070C0"/>
                </a:solidFill>
                <a:latin typeface="Times New Roman" panose="02020603050405020304" pitchFamily="18" charset="0"/>
                <a:cs typeface="Times New Roman" panose="02020603050405020304" pitchFamily="18" charset="0"/>
              </a:rPr>
              <a:t>.’nin </a:t>
            </a:r>
            <a:r>
              <a:rPr lang="tr-TR" sz="1200" b="1" dirty="0" smtClean="0">
                <a:solidFill>
                  <a:srgbClr val="C00000"/>
                </a:solidFill>
                <a:latin typeface="Times New Roman" panose="02020603050405020304" pitchFamily="18" charset="0"/>
                <a:cs typeface="Times New Roman" panose="02020603050405020304" pitchFamily="18" charset="0"/>
              </a:rPr>
              <a:t>metanol ekstresinin etanol ekstresine göre </a:t>
            </a:r>
            <a:r>
              <a:rPr lang="tr-TR" sz="1200" dirty="0" smtClean="0">
                <a:solidFill>
                  <a:srgbClr val="0070C0"/>
                </a:solidFill>
                <a:latin typeface="Times New Roman" panose="02020603050405020304" pitchFamily="18" charset="0"/>
                <a:cs typeface="Times New Roman" panose="02020603050405020304" pitchFamily="18" charset="0"/>
              </a:rPr>
              <a:t>daha</a:t>
            </a:r>
            <a:r>
              <a:rPr lang="tr-TR" sz="1200" dirty="0" smtClean="0">
                <a:latin typeface="Times New Roman" panose="02020603050405020304" pitchFamily="18" charset="0"/>
                <a:cs typeface="Times New Roman" panose="02020603050405020304" pitchFamily="18" charset="0"/>
              </a:rPr>
              <a:t> </a:t>
            </a:r>
            <a:r>
              <a:rPr lang="tr-TR" sz="1200" b="1" dirty="0" smtClean="0">
                <a:solidFill>
                  <a:srgbClr val="C00000"/>
                </a:solidFill>
                <a:latin typeface="Times New Roman" panose="02020603050405020304" pitchFamily="18" charset="0"/>
                <a:cs typeface="Times New Roman" panose="02020603050405020304" pitchFamily="18" charset="0"/>
              </a:rPr>
              <a:t>yüksek fenolik ve flavanoid içeriğinin </a:t>
            </a:r>
            <a:r>
              <a:rPr lang="tr-TR" sz="1200" dirty="0" smtClean="0">
                <a:solidFill>
                  <a:srgbClr val="0070C0"/>
                </a:solidFill>
                <a:latin typeface="Times New Roman" panose="02020603050405020304" pitchFamily="18" charset="0"/>
                <a:cs typeface="Times New Roman" panose="02020603050405020304" pitchFamily="18" charset="0"/>
              </a:rPr>
              <a:t>olduğu ve </a:t>
            </a:r>
            <a:r>
              <a:rPr lang="tr-TR" sz="1200" b="1" dirty="0" smtClean="0">
                <a:solidFill>
                  <a:srgbClr val="C00000"/>
                </a:solidFill>
                <a:latin typeface="Times New Roman" panose="02020603050405020304" pitchFamily="18" charset="0"/>
                <a:cs typeface="Times New Roman" panose="02020603050405020304" pitchFamily="18" charset="0"/>
              </a:rPr>
              <a:t>doz arttıkça da total antioksidan kapasitenin arttığı </a:t>
            </a:r>
            <a:r>
              <a:rPr lang="tr-TR" sz="1200" dirty="0" smtClean="0">
                <a:solidFill>
                  <a:srgbClr val="0070C0"/>
                </a:solidFill>
                <a:latin typeface="Times New Roman" panose="02020603050405020304" pitchFamily="18" charset="0"/>
                <a:cs typeface="Times New Roman" panose="02020603050405020304" pitchFamily="18" charset="0"/>
              </a:rPr>
              <a:t>görülmüştür.</a:t>
            </a:r>
          </a:p>
          <a:p>
            <a:endParaRPr lang="tr-TR" dirty="0"/>
          </a:p>
        </p:txBody>
      </p:sp>
    </p:spTree>
    <p:extLst>
      <p:ext uri="{BB962C8B-B14F-4D97-AF65-F5344CB8AC3E}">
        <p14:creationId xmlns:p14="http://schemas.microsoft.com/office/powerpoint/2010/main" val="983335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err="1" smtClean="0">
                <a:solidFill>
                  <a:srgbClr val="C00000"/>
                </a:solidFill>
              </a:rPr>
              <a:t>Radikal</a:t>
            </a:r>
            <a:r>
              <a:rPr lang="en-US" sz="1200" dirty="0" smtClean="0">
                <a:solidFill>
                  <a:srgbClr val="C00000"/>
                </a:solidFill>
              </a:rPr>
              <a:t> </a:t>
            </a:r>
            <a:r>
              <a:rPr lang="en-US" sz="1200" dirty="0" err="1" smtClean="0">
                <a:solidFill>
                  <a:srgbClr val="C00000"/>
                </a:solidFill>
              </a:rPr>
              <a:t>süpürücü</a:t>
            </a:r>
            <a:r>
              <a:rPr lang="en-US" sz="1200" dirty="0" smtClean="0">
                <a:solidFill>
                  <a:srgbClr val="C00000"/>
                </a:solidFill>
              </a:rPr>
              <a:t> </a:t>
            </a:r>
            <a:r>
              <a:rPr lang="en-US" sz="1200" dirty="0" err="1" smtClean="0">
                <a:solidFill>
                  <a:srgbClr val="C00000"/>
                </a:solidFill>
              </a:rPr>
              <a:t>aktivite</a:t>
            </a:r>
            <a:r>
              <a:rPr lang="en-US" sz="1200" dirty="0" smtClean="0">
                <a:solidFill>
                  <a:srgbClr val="C00000"/>
                </a:solidFill>
              </a:rPr>
              <a:t> </a:t>
            </a:r>
            <a:r>
              <a:rPr lang="en-US" sz="1200" dirty="0" err="1" smtClean="0">
                <a:solidFill>
                  <a:srgbClr val="C00000"/>
                </a:solidFill>
              </a:rPr>
              <a:t>ve</a:t>
            </a:r>
            <a:r>
              <a:rPr lang="tr-TR" sz="1200" dirty="0" smtClean="0">
                <a:solidFill>
                  <a:srgbClr val="C00000"/>
                </a:solidFill>
              </a:rPr>
              <a:t> </a:t>
            </a:r>
            <a:r>
              <a:rPr lang="en-US" sz="1200" dirty="0" err="1" smtClean="0">
                <a:solidFill>
                  <a:srgbClr val="C00000"/>
                </a:solidFill>
              </a:rPr>
              <a:t>bakır</a:t>
            </a:r>
            <a:r>
              <a:rPr lang="en-US" sz="1200" dirty="0" smtClean="0">
                <a:solidFill>
                  <a:srgbClr val="C00000"/>
                </a:solidFill>
              </a:rPr>
              <a:t> </a:t>
            </a:r>
            <a:r>
              <a:rPr lang="en-US" sz="1200" dirty="0" err="1" smtClean="0">
                <a:solidFill>
                  <a:srgbClr val="C00000"/>
                </a:solidFill>
              </a:rPr>
              <a:t>indirgenme</a:t>
            </a:r>
            <a:r>
              <a:rPr lang="en-US" sz="1200" dirty="0" smtClean="0">
                <a:solidFill>
                  <a:srgbClr val="C00000"/>
                </a:solidFill>
              </a:rPr>
              <a:t> </a:t>
            </a:r>
            <a:r>
              <a:rPr lang="en-US" sz="1200" dirty="0" err="1" smtClean="0">
                <a:solidFill>
                  <a:srgbClr val="C00000"/>
                </a:solidFill>
              </a:rPr>
              <a:t>aktivit</a:t>
            </a:r>
            <a:r>
              <a:rPr lang="tr-TR" sz="1200" dirty="0" smtClean="0">
                <a:solidFill>
                  <a:srgbClr val="C00000"/>
                </a:solidFill>
              </a:rPr>
              <a:t>e</a:t>
            </a:r>
            <a:r>
              <a:rPr lang="en-US" sz="1200" dirty="0" err="1" smtClean="0">
                <a:solidFill>
                  <a:srgbClr val="C00000"/>
                </a:solidFill>
              </a:rPr>
              <a:t>sinin</a:t>
            </a:r>
            <a:r>
              <a:rPr lang="en-US" sz="1200" dirty="0" smtClean="0">
                <a:solidFill>
                  <a:srgbClr val="C00000"/>
                </a:solidFill>
              </a:rPr>
              <a:t> de </a:t>
            </a:r>
            <a:r>
              <a:rPr lang="en-US" sz="1200" dirty="0" err="1" smtClean="0">
                <a:solidFill>
                  <a:srgbClr val="C00000"/>
                </a:solidFill>
              </a:rPr>
              <a:t>güçlü</a:t>
            </a:r>
            <a:r>
              <a:rPr lang="en-US" sz="1200" dirty="0" smtClean="0">
                <a:solidFill>
                  <a:srgbClr val="C00000"/>
                </a:solidFill>
              </a:rPr>
              <a:t> </a:t>
            </a:r>
            <a:r>
              <a:rPr lang="en-US" sz="1200" dirty="0" err="1" smtClean="0">
                <a:solidFill>
                  <a:srgbClr val="C00000"/>
                </a:solidFill>
              </a:rPr>
              <a:t>olduğu</a:t>
            </a:r>
            <a:r>
              <a:rPr lang="en-US" sz="1200" dirty="0" smtClean="0">
                <a:solidFill>
                  <a:srgbClr val="C00000"/>
                </a:solidFill>
              </a:rPr>
              <a:t> </a:t>
            </a:r>
            <a:r>
              <a:rPr lang="en-US" sz="1200" dirty="0" err="1" smtClean="0">
                <a:solidFill>
                  <a:srgbClr val="C00000"/>
                </a:solidFill>
              </a:rPr>
              <a:t>tespit</a:t>
            </a:r>
            <a:r>
              <a:rPr lang="en-US" sz="1200" dirty="0" smtClean="0">
                <a:solidFill>
                  <a:srgbClr val="C00000"/>
                </a:solidFill>
              </a:rPr>
              <a:t> </a:t>
            </a:r>
            <a:r>
              <a:rPr lang="en-US" sz="1200" dirty="0" err="1" smtClean="0">
                <a:solidFill>
                  <a:srgbClr val="C00000"/>
                </a:solidFill>
              </a:rPr>
              <a:t>edildi</a:t>
            </a:r>
            <a:r>
              <a:rPr lang="en-US" sz="1200" dirty="0" smtClean="0">
                <a:solidFill>
                  <a:srgbClr val="C00000"/>
                </a:solidFill>
              </a:rPr>
              <a:t>.</a:t>
            </a:r>
            <a:endParaRPr lang="tr-TR" sz="1200" dirty="0">
              <a:solidFill>
                <a:srgbClr val="C00000"/>
              </a:solidFill>
            </a:endParaRPr>
          </a:p>
        </p:txBody>
      </p:sp>
    </p:spTree>
    <p:extLst>
      <p:ext uri="{BB962C8B-B14F-4D97-AF65-F5344CB8AC3E}">
        <p14:creationId xmlns:p14="http://schemas.microsoft.com/office/powerpoint/2010/main" val="37746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dirty="0" smtClean="0">
                <a:solidFill>
                  <a:srgbClr val="C00000"/>
                </a:solidFill>
              </a:rPr>
              <a:t>İncirin metanol ve etanol ekstresinde belli bir doza antioksidan belli bir dozdan sonra prooksidan etki göstermiştir.</a:t>
            </a:r>
            <a:br>
              <a:rPr lang="tr-TR" sz="1200" b="0" dirty="0" smtClean="0">
                <a:solidFill>
                  <a:srgbClr val="C00000"/>
                </a:solidFill>
              </a:rPr>
            </a:br>
            <a:r>
              <a:rPr lang="tr-TR" sz="1200" b="0" dirty="0" smtClean="0">
                <a:solidFill>
                  <a:srgbClr val="0070C0"/>
                </a:solidFill>
              </a:rPr>
              <a:t>Bu kritik dozdan sonraki dozlar kanser tedavisi için belirlenecek dozlar olacaktır.</a:t>
            </a:r>
            <a:endParaRPr lang="tr-TR" dirty="0"/>
          </a:p>
        </p:txBody>
      </p:sp>
    </p:spTree>
    <p:extLst>
      <p:ext uri="{BB962C8B-B14F-4D97-AF65-F5344CB8AC3E}">
        <p14:creationId xmlns:p14="http://schemas.microsoft.com/office/powerpoint/2010/main" val="380534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solidFill>
                  <a:srgbClr val="0070C0"/>
                </a:solidFill>
                <a:latin typeface="Times New Roman" panose="02020603050405020304" pitchFamily="18" charset="0"/>
                <a:cs typeface="Times New Roman" panose="02020603050405020304" pitchFamily="18" charset="0"/>
              </a:rPr>
              <a:t>ATP canlılık seviyesinin</a:t>
            </a:r>
          </a:p>
          <a:p>
            <a:r>
              <a:rPr lang="tr-TR" dirty="0" smtClean="0">
                <a:solidFill>
                  <a:srgbClr val="0070C0"/>
                </a:solidFill>
                <a:latin typeface="Times New Roman" panose="02020603050405020304" pitchFamily="18" charset="0"/>
                <a:cs typeface="Times New Roman" panose="02020603050405020304" pitchFamily="18" charset="0"/>
              </a:rPr>
              <a:t>hücrede belli bir doza kadar artıp sonrasında doz arttıkça azaldığı görülmüştür.</a:t>
            </a:r>
          </a:p>
          <a:p>
            <a:pPr>
              <a:spcAft>
                <a:spcPts val="600"/>
              </a:spcAft>
            </a:pPr>
            <a:r>
              <a:rPr lang="en-US" dirty="0" err="1" smtClean="0">
                <a:solidFill>
                  <a:srgbClr val="0070C0"/>
                </a:solidFill>
                <a:latin typeface="Times New Roman" panose="02020603050405020304" pitchFamily="18" charset="0"/>
                <a:cs typeface="Times New Roman" panose="02020603050405020304" pitchFamily="18" charset="0"/>
              </a:rPr>
              <a:t>Sitotoksisite</a:t>
            </a:r>
            <a:r>
              <a:rPr lang="tr-TR"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sonuçları</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incelendiğinde</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düşük</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dozlarda</a:t>
            </a:r>
            <a:r>
              <a:rPr lang="tr-TR" dirty="0" smtClean="0">
                <a:solidFill>
                  <a:srgbClr val="0070C0"/>
                </a:solidFill>
                <a:latin typeface="Times New Roman" panose="02020603050405020304" pitchFamily="18" charset="0"/>
                <a:cs typeface="Times New Roman" panose="02020603050405020304" pitchFamily="18" charset="0"/>
              </a:rPr>
              <a:t> </a:t>
            </a:r>
            <a:r>
              <a:rPr lang="tr-TR" b="1" dirty="0" smtClean="0">
                <a:solidFill>
                  <a:srgbClr val="C00000"/>
                </a:solidFill>
                <a:latin typeface="Times New Roman" panose="02020603050405020304" pitchFamily="18" charset="0"/>
                <a:cs typeface="Times New Roman" panose="02020603050405020304" pitchFamily="18" charset="0"/>
              </a:rPr>
              <a:t>kanser hücresinde </a:t>
            </a:r>
            <a:r>
              <a:rPr lang="en-US" b="1" dirty="0" smtClean="0">
                <a:solidFill>
                  <a:srgbClr val="C00000"/>
                </a:solidFill>
                <a:latin typeface="Times New Roman" panose="02020603050405020304" pitchFamily="18" charset="0"/>
                <a:cs typeface="Times New Roman" panose="02020603050405020304" pitchFamily="18" charset="0"/>
              </a:rPr>
              <a:t>ROS </a:t>
            </a:r>
            <a:r>
              <a:rPr lang="en-US" b="1" dirty="0" err="1" smtClean="0">
                <a:solidFill>
                  <a:srgbClr val="C00000"/>
                </a:solidFill>
                <a:latin typeface="Times New Roman" panose="02020603050405020304" pitchFamily="18" charset="0"/>
                <a:cs typeface="Times New Roman" panose="02020603050405020304" pitchFamily="18" charset="0"/>
              </a:rPr>
              <a:t>düzeyi</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düşerken</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doz</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arttıkça</a:t>
            </a:r>
            <a:r>
              <a:rPr lang="en-US" b="1" dirty="0" smtClean="0">
                <a:solidFill>
                  <a:srgbClr val="C00000"/>
                </a:solidFill>
                <a:latin typeface="Times New Roman" panose="02020603050405020304" pitchFamily="18" charset="0"/>
                <a:cs typeface="Times New Roman" panose="02020603050405020304" pitchFamily="18" charset="0"/>
              </a:rPr>
              <a:t> ROS </a:t>
            </a:r>
            <a:r>
              <a:rPr lang="en-US" b="1" dirty="0" err="1" smtClean="0">
                <a:solidFill>
                  <a:srgbClr val="C00000"/>
                </a:solidFill>
                <a:latin typeface="Times New Roman" panose="02020603050405020304" pitchFamily="18" charset="0"/>
                <a:cs typeface="Times New Roman" panose="02020603050405020304" pitchFamily="18" charset="0"/>
              </a:rPr>
              <a:t>miktarı</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artmıştır</a:t>
            </a:r>
            <a:r>
              <a:rPr lang="en-US" b="1" dirty="0" smtClean="0">
                <a:solidFill>
                  <a:srgbClr val="C00000"/>
                </a:solidFill>
                <a:latin typeface="Times New Roman" panose="02020603050405020304" pitchFamily="18" charset="0"/>
                <a:cs typeface="Times New Roman" panose="02020603050405020304" pitchFamily="18" charset="0"/>
              </a:rPr>
              <a:t>. </a:t>
            </a:r>
          </a:p>
          <a:p>
            <a:pPr>
              <a:spcAft>
                <a:spcPts val="600"/>
              </a:spcAft>
            </a:pPr>
            <a:r>
              <a:rPr lang="en-US" dirty="0" err="1" smtClean="0">
                <a:solidFill>
                  <a:srgbClr val="0070C0"/>
                </a:solidFill>
                <a:latin typeface="Times New Roman" panose="02020603050405020304" pitchFamily="18" charset="0"/>
                <a:cs typeface="Times New Roman" panose="02020603050405020304" pitchFamily="18" charset="0"/>
              </a:rPr>
              <a:t>Zaten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kanser</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hücresinin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metabolik</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aktivitesi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yüksek</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olduğundan</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bir</a:t>
            </a:r>
            <a:r>
              <a:rPr lang="en-US" dirty="0" smtClean="0">
                <a:solidFill>
                  <a:srgbClr val="0070C0"/>
                </a:solidFill>
                <a:latin typeface="Times New Roman" panose="02020603050405020304" pitchFamily="18" charset="0"/>
                <a:cs typeface="Times New Roman" panose="02020603050405020304" pitchFamily="18" charset="0"/>
              </a:rPr>
              <a:t> de m</a:t>
            </a:r>
            <a:r>
              <a:rPr lang="tr-TR" dirty="0" smtClean="0">
                <a:solidFill>
                  <a:srgbClr val="0070C0"/>
                </a:solidFill>
                <a:latin typeface="Times New Roman" panose="02020603050405020304" pitchFamily="18" charset="0"/>
                <a:cs typeface="Times New Roman" panose="02020603050405020304" pitchFamily="18" charset="0"/>
              </a:rPr>
              <a:t>eyve</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ekstresi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kaynaklı</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artan</a:t>
            </a:r>
            <a:r>
              <a:rPr lang="en-US" dirty="0" smtClean="0">
                <a:solidFill>
                  <a:srgbClr val="0070C0"/>
                </a:solidFill>
                <a:latin typeface="Times New Roman" panose="02020603050405020304" pitchFamily="18" charset="0"/>
                <a:cs typeface="Times New Roman" panose="02020603050405020304" pitchFamily="18" charset="0"/>
              </a:rPr>
              <a:t> ROS</a:t>
            </a:r>
            <a:r>
              <a:rPr lang="en-US" dirty="0" smtClean="0">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sinerjik</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err="1" smtClean="0">
                <a:solidFill>
                  <a:srgbClr val="C00000"/>
                </a:solidFill>
                <a:latin typeface="Times New Roman" panose="02020603050405020304" pitchFamily="18" charset="0"/>
                <a:cs typeface="Times New Roman" panose="02020603050405020304" pitchFamily="18" charset="0"/>
              </a:rPr>
              <a:t>etki</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gösterip</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hücreleri</a:t>
            </a:r>
            <a:r>
              <a:rPr lang="en-US" dirty="0" smtClean="0">
                <a:solidFill>
                  <a:srgbClr val="0070C0"/>
                </a:solidFill>
                <a:latin typeface="Times New Roman" panose="02020603050405020304" pitchFamily="18" charset="0"/>
                <a:cs typeface="Times New Roman" panose="02020603050405020304" pitchFamily="18" charset="0"/>
              </a:rPr>
              <a:t> </a:t>
            </a:r>
            <a:r>
              <a:rPr lang="en-US" dirty="0" err="1" smtClean="0">
                <a:solidFill>
                  <a:srgbClr val="0070C0"/>
                </a:solidFill>
                <a:latin typeface="Times New Roman" panose="02020603050405020304" pitchFamily="18" charset="0"/>
                <a:cs typeface="Times New Roman" panose="02020603050405020304" pitchFamily="18" charset="0"/>
              </a:rPr>
              <a:t>öldürmüştür</a:t>
            </a:r>
            <a:r>
              <a:rPr lang="en-US" dirty="0" smtClean="0">
                <a:solidFill>
                  <a:srgbClr val="0070C0"/>
                </a:solidFill>
                <a:latin typeface="Times New Roman" panose="02020603050405020304" pitchFamily="18"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86435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Jjb24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AAAAACYAAAAIAAAAAQAAAAAAAAA="/>
              </a:ext>
            </a:extLst>
          </p:cNvSpPr>
          <p:nvPr>
            <p:ph type="body" idx="1"/>
          </p:nvPr>
        </p:nvSpPr>
        <p:spPr>
          <a:xfrm>
            <a:off x="685800" y="4400550"/>
            <a:ext cx="5486400" cy="3600450"/>
          </a:xfrm>
        </p:spPr>
        <p:txBody>
          <a:bodyPr/>
          <a:lstStyle/>
          <a:p>
            <a:pPr>
              <a:defRPr lang="tr-TR"/>
            </a:pPr>
            <a:r>
              <a:rPr dirty="0"/>
              <a:t>We purpose with this Project to find out fig can be a treatment on cancer cells.</a:t>
            </a:r>
          </a:p>
          <a:p>
            <a:pPr>
              <a:defRPr lang="tr-TR"/>
            </a:pPr>
            <a:r>
              <a:rPr dirty="0"/>
              <a:t>and if want to see antiicancerogic effect ,</a:t>
            </a:r>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98E0-AED3-AD6E-9D40-583BD60E6B0D}" type="slidenum">
              <a:t>2</a:t>
            </a:fld>
            <a:endParaRPr/>
          </a:p>
        </p:txBody>
      </p:sp>
    </p:spTree>
    <p:extLst>
      <p:ext uri="{BB962C8B-B14F-4D97-AF65-F5344CB8AC3E}">
        <p14:creationId xmlns:p14="http://schemas.microsoft.com/office/powerpoint/2010/main" val="1793644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Artan Ficus carica dozlarında DNA hasarının arttığı görülmüştür.</a:t>
            </a:r>
          </a:p>
          <a:p>
            <a:endParaRPr lang="tr-TR" dirty="0"/>
          </a:p>
        </p:txBody>
      </p:sp>
    </p:spTree>
    <p:extLst>
      <p:ext uri="{BB962C8B-B14F-4D97-AF65-F5344CB8AC3E}">
        <p14:creationId xmlns:p14="http://schemas.microsoft.com/office/powerpoint/2010/main" val="196879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1200" b="0" i="0" u="none" strike="noStrike" kern="1" spc="0" baseline="0" dirty="0" smtClean="0">
                <a:solidFill>
                  <a:srgbClr val="0070C0"/>
                </a:solidFill>
                <a:effectLst/>
                <a:latin typeface="Calibri" pitchFamily="2" charset="-94"/>
                <a:ea typeface="Calibri" pitchFamily="2" charset="-94"/>
                <a:cs typeface="Calibri" pitchFamily="2" charset="-94"/>
              </a:rPr>
              <a:t>Hücre ölüm mekanizmalarından </a:t>
            </a:r>
            <a:r>
              <a:rPr lang="tr-TR" sz="1200" b="0" i="0" u="none" strike="noStrike" kern="1" spc="0" baseline="0" dirty="0" smtClean="0">
                <a:solidFill>
                  <a:srgbClr val="C00000"/>
                </a:solidFill>
                <a:effectLst/>
                <a:latin typeface="Calibri" pitchFamily="2" charset="-94"/>
                <a:ea typeface="Calibri" pitchFamily="2" charset="-94"/>
                <a:cs typeface="Calibri" pitchFamily="2" charset="-94"/>
              </a:rPr>
              <a:t>apoptoz </a:t>
            </a:r>
            <a:r>
              <a:rPr lang="tr-TR" sz="1200" b="0" i="0" u="none" strike="noStrike" kern="1" spc="0" baseline="0" dirty="0" smtClean="0">
                <a:solidFill>
                  <a:srgbClr val="0070C0"/>
                </a:solidFill>
                <a:effectLst/>
                <a:latin typeface="Calibri" pitchFamily="2" charset="-94"/>
                <a:ea typeface="Calibri" pitchFamily="2" charset="-94"/>
                <a:cs typeface="Calibri" pitchFamily="2" charset="-94"/>
              </a:rPr>
              <a:t>incelendiğinde,</a:t>
            </a:r>
            <a:r>
              <a:rPr lang="tr-TR" sz="1200" b="0" i="0" u="none" strike="noStrike" kern="1" spc="0" baseline="0" dirty="0" smtClean="0">
                <a:solidFill>
                  <a:schemeClr val="tx1"/>
                </a:solidFill>
                <a:effectLst/>
                <a:latin typeface="Calibri" pitchFamily="2" charset="-94"/>
                <a:ea typeface="Calibri" pitchFamily="2" charset="-94"/>
                <a:cs typeface="Calibri" pitchFamily="2" charset="-94"/>
              </a:rPr>
              <a:t> </a:t>
            </a:r>
            <a:r>
              <a:rPr lang="tr-TR" sz="1200" b="0" i="0" u="none" strike="noStrike" kern="1" spc="0" baseline="0" dirty="0" smtClean="0">
                <a:solidFill>
                  <a:srgbClr val="C00000"/>
                </a:solidFill>
                <a:effectLst/>
                <a:latin typeface="Calibri" pitchFamily="2" charset="-94"/>
                <a:ea typeface="Calibri" pitchFamily="2" charset="-94"/>
                <a:cs typeface="Calibri" pitchFamily="2" charset="-94"/>
              </a:rPr>
              <a:t>artan</a:t>
            </a:r>
            <a:r>
              <a:rPr lang="tr-TR" sz="1200" b="0" i="0" u="none" strike="noStrike" kern="1" spc="0" baseline="0" dirty="0" smtClean="0">
                <a:solidFill>
                  <a:srgbClr val="FF0000"/>
                </a:solidFill>
                <a:effectLst/>
                <a:latin typeface="Calibri" pitchFamily="2" charset="-94"/>
                <a:ea typeface="Calibri" pitchFamily="2" charset="-94"/>
                <a:cs typeface="Calibri" pitchFamily="2" charset="-94"/>
              </a:rPr>
              <a:t> </a:t>
            </a:r>
            <a:r>
              <a:rPr lang="tr-TR" sz="1200" b="0" i="1" u="none" strike="noStrike" kern="1" spc="0" baseline="0" dirty="0" smtClean="0">
                <a:solidFill>
                  <a:srgbClr val="C00000"/>
                </a:solidFill>
                <a:effectLst/>
                <a:latin typeface="Calibri" pitchFamily="2" charset="-94"/>
                <a:ea typeface="Calibri" pitchFamily="2" charset="-94"/>
                <a:cs typeface="Calibri" pitchFamily="2" charset="-94"/>
              </a:rPr>
              <a:t>Ficus carica </a:t>
            </a:r>
            <a:r>
              <a:rPr lang="tr-TR" sz="1200" b="0" i="0" u="none" strike="noStrike" kern="1" spc="0" baseline="0" dirty="0" smtClean="0">
                <a:solidFill>
                  <a:srgbClr val="C00000"/>
                </a:solidFill>
                <a:effectLst/>
                <a:latin typeface="Calibri" pitchFamily="2" charset="-94"/>
                <a:ea typeface="Calibri" pitchFamily="2" charset="-94"/>
                <a:cs typeface="Calibri" pitchFamily="2" charset="-94"/>
              </a:rPr>
              <a:t>dozlarının Meme </a:t>
            </a:r>
            <a:r>
              <a:rPr lang="tr-TR" sz="1200" b="0" i="0" u="none" strike="noStrike" kern="1" spc="0" baseline="0" dirty="0" smtClean="0">
                <a:solidFill>
                  <a:srgbClr val="0070C0"/>
                </a:solidFill>
                <a:effectLst/>
                <a:latin typeface="Calibri" pitchFamily="2" charset="-94"/>
                <a:ea typeface="Calibri" pitchFamily="2" charset="-94"/>
                <a:cs typeface="Calibri" pitchFamily="2" charset="-94"/>
              </a:rPr>
              <a:t>kanser hücrelerini </a:t>
            </a:r>
            <a:r>
              <a:rPr lang="tr-TR" sz="1200" b="0" i="0" u="none" strike="noStrike" kern="1" spc="0" baseline="0" dirty="0" smtClean="0">
                <a:solidFill>
                  <a:srgbClr val="C00000"/>
                </a:solidFill>
                <a:effectLst/>
                <a:latin typeface="Calibri" pitchFamily="2" charset="-94"/>
                <a:ea typeface="Calibri" pitchFamily="2" charset="-94"/>
                <a:cs typeface="Calibri" pitchFamily="2" charset="-94"/>
              </a:rPr>
              <a:t>daha çok apoptoza götürdüğü </a:t>
            </a:r>
            <a:r>
              <a:rPr lang="tr-TR" sz="1200" b="0" i="0" u="none" strike="noStrike" kern="1" spc="0" baseline="0" dirty="0" smtClean="0">
                <a:solidFill>
                  <a:srgbClr val="0070C0"/>
                </a:solidFill>
                <a:effectLst/>
                <a:latin typeface="Calibri" pitchFamily="2" charset="-94"/>
                <a:ea typeface="Calibri" pitchFamily="2" charset="-94"/>
                <a:cs typeface="Calibri" pitchFamily="2" charset="-94"/>
              </a:rPr>
              <a:t>görülmüştür.</a:t>
            </a:r>
          </a:p>
          <a:p>
            <a:endParaRPr lang="tr-TR" dirty="0"/>
          </a:p>
        </p:txBody>
      </p:sp>
    </p:spTree>
    <p:extLst>
      <p:ext uri="{BB962C8B-B14F-4D97-AF65-F5344CB8AC3E}">
        <p14:creationId xmlns:p14="http://schemas.microsoft.com/office/powerpoint/2010/main" val="388339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Char char="v"/>
            </a:pPr>
            <a:r>
              <a:rPr lang="tr-TR" sz="1050" dirty="0" smtClean="0">
                <a:solidFill>
                  <a:srgbClr val="0070C0"/>
                </a:solidFill>
                <a:latin typeface="Times New Roman" panose="02020603050405020304" pitchFamily="18" charset="0"/>
                <a:cs typeface="Times New Roman" panose="02020603050405020304" pitchFamily="18" charset="0"/>
              </a:rPr>
              <a:t>Ficus carica’nın metanol ve etanol ekstrelerinin antioksidan profillerine bakıldığında metanol ekstresinin daha fazla antioksidatif etki gösterdiği bulunmuştur.</a:t>
            </a:r>
          </a:p>
          <a:p>
            <a:pPr>
              <a:lnSpc>
                <a:spcPct val="120000"/>
              </a:lnSpc>
              <a:buFont typeface="Wingdings" panose="05000000000000000000" pitchFamily="2" charset="2"/>
              <a:buChar char="v"/>
            </a:pPr>
            <a:r>
              <a:rPr lang="tr-TR" sz="1050" dirty="0" smtClean="0">
                <a:solidFill>
                  <a:srgbClr val="0070C0"/>
                </a:solidFill>
                <a:latin typeface="Times New Roman" panose="02020603050405020304" pitchFamily="18" charset="0"/>
                <a:cs typeface="Times New Roman" panose="02020603050405020304" pitchFamily="18" charset="0"/>
              </a:rPr>
              <a:t>Metanol ekstresinin ağır metal analizi ICP-MS ile yapılmış ve belirtilen metaller yüksek düzeyde çıkmadığından dolayı toksisite yaratmamıştır.</a:t>
            </a:r>
          </a:p>
          <a:p>
            <a:pPr>
              <a:lnSpc>
                <a:spcPct val="120000"/>
              </a:lnSpc>
              <a:buFont typeface="Wingdings" panose="05000000000000000000" pitchFamily="2" charset="2"/>
              <a:buChar char="v"/>
            </a:pPr>
            <a:r>
              <a:rPr lang="tr-TR" sz="1050" dirty="0" smtClean="0">
                <a:solidFill>
                  <a:srgbClr val="0070C0"/>
                </a:solidFill>
                <a:latin typeface="Times New Roman" panose="02020603050405020304" pitchFamily="18" charset="0"/>
                <a:cs typeface="Times New Roman" panose="02020603050405020304" pitchFamily="18" charset="0"/>
              </a:rPr>
              <a:t>Biyolojik aktivite değerlendirilmesinde metanol ekstresinin Meme kanseri üzerinde,</a:t>
            </a:r>
          </a:p>
          <a:p>
            <a:pPr marL="45720" indent="0">
              <a:lnSpc>
                <a:spcPct val="120000"/>
              </a:lnSpc>
              <a:buNone/>
            </a:pPr>
            <a:r>
              <a:rPr lang="tr-TR" sz="1600" b="1" dirty="0" smtClean="0">
                <a:solidFill>
                  <a:srgbClr val="0070C0"/>
                </a:solidFill>
                <a:latin typeface="Times New Roman" panose="02020603050405020304" pitchFamily="18" charset="0"/>
                <a:cs typeface="Times New Roman" panose="02020603050405020304" pitchFamily="18" charset="0"/>
              </a:rPr>
              <a:t>	         </a:t>
            </a:r>
            <a:r>
              <a:rPr lang="tr-TR" sz="1600" b="1" dirty="0" smtClean="0">
                <a:solidFill>
                  <a:srgbClr val="C00000"/>
                </a:solidFill>
                <a:latin typeface="Times New Roman" panose="02020603050405020304" pitchFamily="18" charset="0"/>
                <a:cs typeface="Times New Roman" panose="02020603050405020304" pitchFamily="18" charset="0"/>
              </a:rPr>
              <a:t>Artan dozla; 	sitotoksisiteyi arttırdığı,</a:t>
            </a:r>
          </a:p>
          <a:p>
            <a:pPr marL="1481328" lvl="5" indent="0">
              <a:lnSpc>
                <a:spcPct val="120000"/>
              </a:lnSpc>
              <a:buNone/>
            </a:pPr>
            <a:r>
              <a:rPr lang="tr-TR" sz="1600" b="1" dirty="0" smtClean="0">
                <a:solidFill>
                  <a:srgbClr val="C00000"/>
                </a:solidFill>
                <a:latin typeface="Times New Roman" panose="02020603050405020304" pitchFamily="18" charset="0"/>
                <a:cs typeface="Times New Roman" panose="02020603050405020304" pitchFamily="18" charset="0"/>
              </a:rPr>
              <a:t>		Hücreiçi ROS düzeylerinin arttırdığı,</a:t>
            </a:r>
          </a:p>
          <a:p>
            <a:pPr marL="1481328" lvl="5" indent="0">
              <a:lnSpc>
                <a:spcPct val="120000"/>
              </a:lnSpc>
              <a:buNone/>
            </a:pPr>
            <a:r>
              <a:rPr lang="tr-TR" sz="1600" b="1" dirty="0" smtClean="0">
                <a:solidFill>
                  <a:srgbClr val="C00000"/>
                </a:solidFill>
                <a:latin typeface="Times New Roman" panose="02020603050405020304" pitchFamily="18" charset="0"/>
                <a:cs typeface="Times New Roman" panose="02020603050405020304" pitchFamily="18" charset="0"/>
              </a:rPr>
              <a:t>		DNA Hasarını arttırdığı,</a:t>
            </a:r>
          </a:p>
          <a:p>
            <a:pPr marL="1481328" lvl="5" indent="0">
              <a:lnSpc>
                <a:spcPct val="120000"/>
              </a:lnSpc>
              <a:buNone/>
            </a:pPr>
            <a:r>
              <a:rPr lang="tr-TR" sz="1600" b="1" dirty="0" smtClean="0">
                <a:solidFill>
                  <a:srgbClr val="C00000"/>
                </a:solidFill>
                <a:latin typeface="Times New Roman" panose="02020603050405020304" pitchFamily="18" charset="0"/>
                <a:cs typeface="Times New Roman" panose="02020603050405020304" pitchFamily="18" charset="0"/>
              </a:rPr>
              <a:t>		Apoptozu arttırdığı,</a:t>
            </a:r>
          </a:p>
          <a:p>
            <a:pPr marL="1481328" lvl="5" indent="0">
              <a:lnSpc>
                <a:spcPct val="120000"/>
              </a:lnSpc>
              <a:buNone/>
            </a:pPr>
            <a:r>
              <a:rPr lang="tr-TR" sz="1600" b="1" dirty="0" smtClean="0">
                <a:solidFill>
                  <a:srgbClr val="C00000"/>
                </a:solidFill>
                <a:latin typeface="Times New Roman" panose="02020603050405020304" pitchFamily="18" charset="0"/>
                <a:cs typeface="Times New Roman" panose="02020603050405020304" pitchFamily="18" charset="0"/>
              </a:rPr>
              <a:t>		Hücre içi glutatyon düzeylerini düşürdüğü,</a:t>
            </a:r>
          </a:p>
          <a:p>
            <a:pPr marL="1481328" lvl="5" indent="0">
              <a:lnSpc>
                <a:spcPct val="120000"/>
              </a:lnSpc>
              <a:buNone/>
            </a:pPr>
            <a:r>
              <a:rPr lang="tr-TR" sz="1600" b="1" dirty="0" smtClean="0">
                <a:solidFill>
                  <a:srgbClr val="C00000"/>
                </a:solidFill>
                <a:latin typeface="Times New Roman" panose="02020603050405020304" pitchFamily="18" charset="0"/>
                <a:cs typeface="Times New Roman" panose="02020603050405020304" pitchFamily="18" charset="0"/>
              </a:rPr>
              <a:t>		Mitokondriyal membran potansiyelini düşürdüğü bulundu. </a:t>
            </a:r>
            <a:endParaRPr lang="tr-TR" sz="1050" dirty="0" smtClean="0"/>
          </a:p>
          <a:p>
            <a:endParaRPr lang="tr-TR" sz="1050" dirty="0"/>
          </a:p>
        </p:txBody>
      </p:sp>
    </p:spTree>
    <p:extLst>
      <p:ext uri="{BB962C8B-B14F-4D97-AF65-F5344CB8AC3E}">
        <p14:creationId xmlns:p14="http://schemas.microsoft.com/office/powerpoint/2010/main" val="167802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tr-TR" sz="1600" dirty="0" smtClean="0">
                <a:solidFill>
                  <a:srgbClr val="0070C0"/>
                </a:solidFill>
                <a:latin typeface="Times New Roman" panose="02020603050405020304" pitchFamily="18" charset="0"/>
                <a:cs typeface="Times New Roman" panose="02020603050405020304" pitchFamily="18" charset="0"/>
              </a:rPr>
              <a:t>Bu sonuçlar neticesinde </a:t>
            </a:r>
            <a:r>
              <a:rPr lang="tr-TR" sz="1600" dirty="0" smtClean="0">
                <a:solidFill>
                  <a:srgbClr val="C00000"/>
                </a:solidFill>
                <a:latin typeface="Times New Roman" panose="02020603050405020304" pitchFamily="18" charset="0"/>
                <a:cs typeface="Times New Roman" panose="02020603050405020304" pitchFamily="18" charset="0"/>
              </a:rPr>
              <a:t>anti-kanser özelliği </a:t>
            </a:r>
            <a:r>
              <a:rPr lang="tr-TR" sz="1600" dirty="0" smtClean="0">
                <a:solidFill>
                  <a:srgbClr val="0070C0"/>
                </a:solidFill>
                <a:latin typeface="Times New Roman" panose="02020603050405020304" pitchFamily="18" charset="0"/>
                <a:cs typeface="Times New Roman" panose="02020603050405020304" pitchFamily="18" charset="0"/>
              </a:rPr>
              <a:t>bulunan </a:t>
            </a:r>
            <a:r>
              <a:rPr lang="tr-TR" sz="1600" i="1" dirty="0" smtClean="0">
                <a:solidFill>
                  <a:srgbClr val="0070C0"/>
                </a:solidFill>
                <a:latin typeface="Times New Roman" panose="02020603050405020304" pitchFamily="18" charset="0"/>
                <a:cs typeface="Times New Roman" panose="02020603050405020304" pitchFamily="18" charset="0"/>
              </a:rPr>
              <a:t>Ficus carica</a:t>
            </a:r>
          </a:p>
          <a:p>
            <a:pPr lvl="2">
              <a:lnSpc>
                <a:spcPct val="120000"/>
              </a:lnSpc>
            </a:pPr>
            <a:r>
              <a:rPr lang="tr-TR" sz="1400" dirty="0" smtClean="0">
                <a:solidFill>
                  <a:srgbClr val="0070C0"/>
                </a:solidFill>
                <a:latin typeface="Times New Roman" panose="02020603050405020304" pitchFamily="18" charset="0"/>
                <a:cs typeface="Times New Roman" panose="02020603050405020304" pitchFamily="18" charset="0"/>
              </a:rPr>
              <a:t>Meme kanseri tedavisinde rutin tedavilerin yanında kombine olarak kullanabileceği düşünülmektedir.</a:t>
            </a:r>
          </a:p>
          <a:p>
            <a:pPr lvl="2">
              <a:lnSpc>
                <a:spcPct val="120000"/>
              </a:lnSpc>
            </a:pPr>
            <a:r>
              <a:rPr lang="tr-TR" sz="1400" dirty="0" smtClean="0">
                <a:solidFill>
                  <a:srgbClr val="0070C0"/>
                </a:solidFill>
                <a:latin typeface="Times New Roman" panose="02020603050405020304" pitchFamily="18" charset="0"/>
                <a:cs typeface="Times New Roman" panose="02020603050405020304" pitchFamily="18" charset="0"/>
              </a:rPr>
              <a:t>Bu yüzden bir sonraki çalışmamız rutin tedavide kullanılan ajanlarla kombine tedavi ve daha sonra hayvan çalışmaları olacaktır.</a:t>
            </a:r>
            <a:endParaRPr lang="tr-TR" sz="1400" dirty="0" smtClean="0"/>
          </a:p>
          <a:p>
            <a:endParaRPr lang="tr-TR" sz="800" dirty="0"/>
          </a:p>
        </p:txBody>
      </p:sp>
    </p:spTree>
    <p:extLst>
      <p:ext uri="{BB962C8B-B14F-4D97-AF65-F5344CB8AC3E}">
        <p14:creationId xmlns:p14="http://schemas.microsoft.com/office/powerpoint/2010/main" val="3986085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Resmi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g4DAo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vw8AAAAAAAA="/>
              </a:ext>
            </a:extLst>
          </p:cNvSpPr>
          <p:nvPr>
            <p:ph type="sldImg" idx="2"/>
          </p:nvPr>
        </p:nvSpPr>
        <p:spPr>
          <a:xfrm>
            <a:off x="685800" y="1143000"/>
            <a:ext cx="5486400" cy="3086100"/>
          </a:xfrm>
          <a:prstGeom prst="rect">
            <a:avLst/>
          </a:prstGeom>
        </p:spPr>
      </p:sp>
      <p:sp>
        <p:nvSpPr>
          <p:cNvPr id="3" name="SlaytMetni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Pw8AAAAAAAA="/>
              </a:ext>
            </a:extLst>
          </p:cNvSpPr>
          <p:nvPr>
            <p:ph type="body" idx="3"/>
          </p:nvPr>
        </p:nvSpPr>
        <p:spPr>
          <a:xfrm>
            <a:off x="685800" y="4400550"/>
            <a:ext cx="5486400" cy="3600450"/>
          </a:xfrm>
          <a:prstGeom prst="rect">
            <a:avLst/>
          </a:prstGeom>
        </p:spPr>
        <p:txBody>
          <a:bodyPr vert="horz" wrap="square" lIns="91440" tIns="45720" rIns="91440" bIns="45720" numCol="1" spcCol="215900" anchor="t">
            <a:prstTxWarp prst="textNoShape">
              <a:avLst/>
            </a:prstTxWarp>
          </a:bodyPr>
          <a:lstStyle/>
          <a:p>
            <a:pPr>
              <a:defRPr lang="tr-TR"/>
            </a:pPr>
            <a:endParaRPr/>
          </a:p>
        </p:txBody>
      </p:sp>
    </p:spTree>
    <p:extLst>
      <p:ext uri="{BB962C8B-B14F-4D97-AF65-F5344CB8AC3E}">
        <p14:creationId xmlns:p14="http://schemas.microsoft.com/office/powerpoint/2010/main" val="67084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Resmi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Dn5uYDzMzMAMDA/wB/f38AAAAAAAAAAAAAAAAAAAAAAAAAAAAhAAAAGAAAABQAAAA4BAAACAcAAPglAAAEGgAAEAAAACYAAAAIAAAAvw8AAAAAAAA="/>
              </a:ext>
            </a:extLst>
          </p:cNvSpPr>
          <p:nvPr>
            <p:ph type="sldImg" idx="2"/>
          </p:nvPr>
        </p:nvSpPr>
        <p:spPr>
          <a:xfrm>
            <a:off x="685800" y="1143000"/>
            <a:ext cx="5486400" cy="3086100"/>
          </a:xfrm>
          <a:prstGeom prst="rect">
            <a:avLst/>
          </a:prstGeom>
        </p:spPr>
      </p:sp>
      <p:sp>
        <p:nvSpPr>
          <p:cNvPr id="3" name="SlaytMetni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OPe0QMMAAAAEAAAAAAAAAAAAAAAAAAAAAAAAAAeAAAAaAAAAAAAAAAAAAAAAAAAAAAAAAAAAAAAECcAABAnAAAAAAAAAAAAAAAAAAAAAAAAAAAAAAAAAAAAAAAAAAAAABQAAAAAAAAAwMD/AAAAAABkAAAAMgAAAAAAAABkAAAAAAAAAH9/fwAKAAAAHwAAAFQAAAD///8AAAAAAQAAAAAAAAAAAAAAAAAAAAAAAAAAAAAAAAAAAAAAAAAAAAAAAH9/fwDn5uYDzMzMAMDA/wB/f38AAAAAAAAAAAAAAAAAAAAAAAAAAAAhAAAAGAAAABQAAAA4BAAAEhsAAPglAAA4MQAAEAAAACYAAAAIAAAAPw8AAAAAAAA="/>
              </a:ext>
            </a:extLst>
          </p:cNvSpPr>
          <p:nvPr>
            <p:ph type="body" idx="3"/>
          </p:nvPr>
        </p:nvSpPr>
        <p:spPr>
          <a:xfrm>
            <a:off x="685800" y="4400550"/>
            <a:ext cx="5486400" cy="3600450"/>
          </a:xfrm>
          <a:prstGeom prst="rect">
            <a:avLst/>
          </a:prstGeom>
        </p:spPr>
        <p:txBody>
          <a:bodyPr vert="horz" wrap="square" lIns="91440" tIns="45720" rIns="91440" bIns="45720" numCol="1" spcCol="215900" anchor="t">
            <a:prstTxWarp prst="textNoShape">
              <a:avLst/>
            </a:prstTxWarp>
          </a:bodyPr>
          <a:lstStyle/>
          <a:p>
            <a:pPr>
              <a:defRPr lang="tr-TR"/>
            </a:pPr>
            <a:endParaRPr/>
          </a:p>
        </p:txBody>
      </p:sp>
    </p:spTree>
    <p:extLst>
      <p:ext uri="{BB962C8B-B14F-4D97-AF65-F5344CB8AC3E}">
        <p14:creationId xmlns:p14="http://schemas.microsoft.com/office/powerpoint/2010/main" val="3712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8AAv8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a:defRPr lang="tr-TR"/>
            </a:pPr>
            <a:r>
              <a:rPr dirty="0"/>
              <a:t>Death is a reality.  Most common death reason is cardiovascular disease in the World. Cancer is following it by second one.</a:t>
            </a:r>
          </a:p>
          <a:p>
            <a:pPr>
              <a:defRPr lang="tr-TR"/>
            </a:pPr>
            <a:r>
              <a:rPr dirty="0"/>
              <a:t>Cancer treatment process is too long and hard to continous. Because of this reason scientist look for traditional and complementary medicine.</a:t>
            </a:r>
          </a:p>
          <a:p>
            <a:pPr>
              <a:defRPr lang="tr-TR"/>
            </a:pPr>
            <a:endParaRPr dirty="0"/>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D/AMI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C4D6-98D3-AD32-9D40-6E678A0E6B3B}" type="slidenum">
              <a:t>3</a:t>
            </a:fld>
            <a:endParaRPr/>
          </a:p>
        </p:txBody>
      </p:sp>
    </p:spTree>
    <p:extLst>
      <p:ext uri="{BB962C8B-B14F-4D97-AF65-F5344CB8AC3E}">
        <p14:creationId xmlns:p14="http://schemas.microsoft.com/office/powerpoint/2010/main" val="5784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L/AJ0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8AAv8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marL="0" marR="0" indent="0" algn="l" defTabSz="914400">
              <a:lnSpc>
                <a:spcPct val="100000"/>
              </a:lnSpc>
              <a:spcBef>
                <a:spcPts val="0"/>
              </a:spcBef>
              <a:spcAft>
                <a:spcPts val="0"/>
              </a:spcAft>
              <a:buNone/>
              <a:tabLst/>
              <a:defRPr lang="tr-TR"/>
            </a:pPr>
            <a:r>
              <a:rPr lang="tr-TR" sz="1400" dirty="0"/>
              <a:t>When broken down by cancer type we see that globally breast cancer is the most prevalent form, followed by colon &amp; rectum, and prostate cancer. </a:t>
            </a:r>
          </a:p>
          <a:p>
            <a:pPr marL="0" marR="0" indent="0" algn="l" defTabSz="914400">
              <a:lnSpc>
                <a:spcPct val="100000"/>
              </a:lnSpc>
              <a:spcBef>
                <a:spcPts val="0"/>
              </a:spcBef>
              <a:spcAft>
                <a:spcPts val="0"/>
              </a:spcAft>
              <a:buNone/>
              <a:tabLst/>
              <a:defRPr lang="tr-TR"/>
            </a:pPr>
            <a:r>
              <a:rPr lang="tr-TR" sz="1400" dirty="0"/>
              <a:t>Across most countries these are the top three cancer forms, however they tend to vary in their ranking across the World.</a:t>
            </a:r>
          </a:p>
          <a:p>
            <a:pPr>
              <a:defRPr lang="tr-TR"/>
            </a:pPr>
            <a:r>
              <a:rPr lang="tr-TR" sz="1400" dirty="0"/>
              <a:t>Breast cancer is almost fifth one among death which depend cancer in the world.</a:t>
            </a:r>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T/h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AB7D-33D3-AD5D-9D40-C508E50E6B90}" type="slidenum">
              <a:t>4</a:t>
            </a:fld>
            <a:endParaRPr/>
          </a:p>
        </p:txBody>
      </p:sp>
    </p:spTree>
    <p:extLst>
      <p:ext uri="{BB962C8B-B14F-4D97-AF65-F5344CB8AC3E}">
        <p14:creationId xmlns:p14="http://schemas.microsoft.com/office/powerpoint/2010/main" val="195383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marL="0" marR="0" indent="0" algn="l" defTabSz="914400">
              <a:lnSpc>
                <a:spcPct val="100000"/>
              </a:lnSpc>
              <a:spcBef>
                <a:spcPts val="0"/>
              </a:spcBef>
              <a:spcAft>
                <a:spcPts val="0"/>
              </a:spcAft>
              <a:buNone/>
              <a:tabLst/>
              <a:defRPr lang="tr-TR"/>
            </a:pPr>
            <a:r>
              <a:rPr dirty="0"/>
              <a:t>Breast cancer is almost fifth one among death which depend cancer in the world.</a:t>
            </a:r>
          </a:p>
          <a:p>
            <a:pPr>
              <a:defRPr lang="tr-TR"/>
            </a:pPr>
            <a:r>
              <a:rPr dirty="0"/>
              <a:t>in turkey this station is one step behind the World 6. reason of death depend on cancer.</a:t>
            </a:r>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MB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B018-56D3-AD46-9D40-A013FE0E6BF5}" type="slidenum">
              <a:t>5</a:t>
            </a:fld>
            <a:endParaRPr/>
          </a:p>
        </p:txBody>
      </p:sp>
    </p:spTree>
    <p:extLst>
      <p:ext uri="{BB962C8B-B14F-4D97-AF65-F5344CB8AC3E}">
        <p14:creationId xmlns:p14="http://schemas.microsoft.com/office/powerpoint/2010/main" val="4145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marL="0" marR="0" indent="0" algn="l" defTabSz="914400">
              <a:lnSpc>
                <a:spcPct val="100000"/>
              </a:lnSpc>
              <a:spcBef>
                <a:spcPts val="0"/>
              </a:spcBef>
              <a:spcAft>
                <a:spcPts val="0"/>
              </a:spcAft>
              <a:buNone/>
              <a:tabLst/>
              <a:defRPr lang="tr-TR"/>
            </a:pPr>
            <a:r>
              <a:rPr dirty="0"/>
              <a:t>Ficus carica also have antioksidant , antimicrobial and anti cancerogenic effect on the other cancer cell lines.</a:t>
            </a:r>
          </a:p>
          <a:p>
            <a:pPr marL="0" marR="0" indent="0" algn="l" defTabSz="914400">
              <a:lnSpc>
                <a:spcPct val="100000"/>
              </a:lnSpc>
              <a:spcBef>
                <a:spcPts val="0"/>
              </a:spcBef>
              <a:spcAft>
                <a:spcPts val="0"/>
              </a:spcAft>
              <a:buNone/>
              <a:tabLst/>
              <a:defRPr lang="tr-TR"/>
            </a:pPr>
            <a:r>
              <a:rPr dirty="0"/>
              <a:t>But scientific studies are limited on breast cancer. we purpose with this study to Show antineoplastic effect of ficus carica on the breast cancer</a:t>
            </a:r>
            <a:r>
              <a:rPr dirty="0" smtClean="0"/>
              <a:t>.</a:t>
            </a:r>
          </a:p>
          <a:p>
            <a:pPr marL="0" marR="0" indent="0" algn="l" defTabSz="914400">
              <a:lnSpc>
                <a:spcPct val="100000"/>
              </a:lnSpc>
              <a:spcBef>
                <a:spcPts val="0"/>
              </a:spcBef>
              <a:spcAft>
                <a:spcPts val="0"/>
              </a:spcAft>
              <a:buNone/>
              <a:tabLst/>
              <a:defRPr lang="tr-TR"/>
            </a:pPr>
            <a:endParaRPr lang="tr-TR" dirty="0" smtClean="0"/>
          </a:p>
          <a:p>
            <a:pPr>
              <a:defRPr lang="tr-TR"/>
            </a:pPr>
            <a:endParaRPr dirty="0"/>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901B-55D3-AD66-9D40-A333DE0E6BF6}" type="slidenum">
              <a:t>6</a:t>
            </a:fld>
            <a:endParaRPr/>
          </a:p>
        </p:txBody>
      </p:sp>
    </p:spTree>
    <p:extLst>
      <p:ext uri="{BB962C8B-B14F-4D97-AF65-F5344CB8AC3E}">
        <p14:creationId xmlns:p14="http://schemas.microsoft.com/office/powerpoint/2010/main" val="266359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marL="0" marR="0" indent="0" algn="l" defTabSz="914400">
              <a:lnSpc>
                <a:spcPct val="100000"/>
              </a:lnSpc>
              <a:spcBef>
                <a:spcPts val="0"/>
              </a:spcBef>
              <a:spcAft>
                <a:spcPts val="0"/>
              </a:spcAft>
              <a:buNone/>
              <a:tabLst/>
              <a:defRPr lang="tr-TR"/>
            </a:pPr>
            <a:endParaRPr sz="1050" b="0" dirty="0">
              <a:solidFill>
                <a:schemeClr val="tx1"/>
              </a:solidFill>
              <a:latin typeface="Times New Roman" panose="02020603050405020304" pitchFamily="18" charset="0"/>
              <a:cs typeface="Times New Roman" panose="02020603050405020304" pitchFamily="18" charset="0"/>
            </a:endParaRPr>
          </a:p>
          <a:p>
            <a:pPr>
              <a:defRPr lang="tr-TR"/>
            </a:pPr>
            <a:r>
              <a:rPr lang="en-US" sz="1050" b="0" dirty="0" smtClean="0">
                <a:solidFill>
                  <a:schemeClr val="tx1"/>
                </a:solidFill>
                <a:latin typeface="Times New Roman" panose="02020603050405020304" pitchFamily="18" charset="0"/>
                <a:cs typeface="Times New Roman" panose="02020603050405020304" pitchFamily="18" charset="0"/>
              </a:rPr>
              <a:t>Its fruit, root and leaves are used in traditional medicine to treat various ailments such as gastrointestinal (colic, indigestion, anorexia and diarrhea), respiratory (sore throat, cough and bronchial problems) and cardiovascular diseases, as well as an inflammatory and antispasmodic drug.</a:t>
            </a:r>
            <a:endParaRPr lang="tr-TR" sz="1050" b="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a:lnSpc>
                <a:spcPct val="100000"/>
              </a:lnSpc>
              <a:spcBef>
                <a:spcPts val="0"/>
              </a:spcBef>
              <a:spcAft>
                <a:spcPts val="0"/>
              </a:spcAft>
              <a:buNone/>
              <a:tabLst/>
              <a:defRPr lang="tr-TR"/>
            </a:pPr>
            <a:r>
              <a:rPr lang="en-US" sz="1050" dirty="0" smtClean="0"/>
              <a:t>F. </a:t>
            </a:r>
            <a:r>
              <a:rPr lang="en-US" sz="1050" dirty="0" err="1" smtClean="0"/>
              <a:t>Carica</a:t>
            </a:r>
            <a:r>
              <a:rPr lang="en-US" sz="1050" dirty="0" smtClean="0"/>
              <a:t> fruits have been reported to be an important source of vitamins, minerals, carbohydrates, organic acids and phenolic compounds. Fresh and dried figs also contain high amounts of fiber and polyphenols.</a:t>
            </a:r>
            <a:endParaRPr lang="tr-TR" sz="1050" dirty="0" smtClean="0"/>
          </a:p>
          <a:p>
            <a:pPr>
              <a:defRPr lang="tr-TR"/>
            </a:pPr>
            <a:endParaRPr lang="tr-TR" sz="1050" b="0" dirty="0" smtClean="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901B-55D3-AD66-9D40-A333DE0E6BF6}" type="slidenum">
              <a:t>7</a:t>
            </a:fld>
            <a:endParaRPr/>
          </a:p>
        </p:txBody>
      </p:sp>
    </p:spTree>
    <p:extLst>
      <p:ext uri="{BB962C8B-B14F-4D97-AF65-F5344CB8AC3E}">
        <p14:creationId xmlns:p14="http://schemas.microsoft.com/office/powerpoint/2010/main" val="335452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gn="l">
              <a:buNone/>
            </a:pPr>
            <a:r>
              <a:rPr lang="tr-TR" sz="1200" i="1" dirty="0" smtClean="0">
                <a:solidFill>
                  <a:srgbClr val="0070C0"/>
                </a:solidFill>
                <a:latin typeface="Times New Roman" panose="02020603050405020304" pitchFamily="18" charset="0"/>
                <a:cs typeface="Times New Roman" panose="02020603050405020304" pitchFamily="18" charset="0"/>
              </a:rPr>
              <a:t>Ficus carica </a:t>
            </a:r>
            <a:r>
              <a:rPr lang="tr-TR" sz="1200" dirty="0" smtClean="0">
                <a:solidFill>
                  <a:srgbClr val="0070C0"/>
                </a:solidFill>
                <a:latin typeface="Times New Roman" panose="02020603050405020304" pitchFamily="18" charset="0"/>
                <a:cs typeface="Times New Roman" panose="02020603050405020304" pitchFamily="18" charset="0"/>
              </a:rPr>
              <a:t>’nin farklı organik çözücülerde hazırlanan ekstrelerinin meme kanseri üzerindeki sitotoksik, genotoksik ve apoptotik etkisini araştırmak</a:t>
            </a:r>
            <a:endParaRPr lang="tr-TR" sz="105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256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ayt Resmi Yer Tutucusu 1"/>
          <p:cNvSpPr>
            <a:spLocks noGrp="1" noRot="1" noChangeAspect="1" noChangeArrowheads="1"/>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4BAAACAcAAPglAAAEGgAAEAAAACYAAAAIAAAAAQAAAAAAAAA="/>
              </a:ext>
            </a:extLst>
          </p:cNvSpPr>
          <p:nvPr>
            <p:ph type="sldImg"/>
          </p:nvPr>
        </p:nvSpPr>
        <p:spPr>
          <a:xfrm>
            <a:off x="685800" y="1143000"/>
            <a:ext cx="5486400" cy="3086100"/>
          </a:xfrm>
        </p:spPr>
      </p:sp>
      <p:sp>
        <p:nvSpPr>
          <p:cNvPr id="3" name="Not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A4BAAAEhsAAPglAAA4MQAAEAAAACYAAAAIAAAAAQAAAAAAAAA="/>
              </a:ext>
            </a:extLst>
          </p:cNvSpPr>
          <p:nvPr>
            <p:ph type="body" idx="1"/>
          </p:nvPr>
        </p:nvSpPr>
        <p:spPr>
          <a:xfrm>
            <a:off x="685800" y="4400550"/>
            <a:ext cx="5486400" cy="3600450"/>
          </a:xfrm>
        </p:spPr>
        <p:txBody>
          <a:bodyPr/>
          <a:lstStyle/>
          <a:p>
            <a:pPr marL="0" marR="0" indent="0" algn="l" defTabSz="914400">
              <a:lnSpc>
                <a:spcPct val="115000"/>
              </a:lnSpc>
              <a:spcBef>
                <a:spcPts val="0"/>
              </a:spcBef>
              <a:spcAft>
                <a:spcPts val="0"/>
              </a:spcAft>
              <a:buNone/>
              <a:tabLst/>
              <a:defRPr lang="tr-TR" sz="950">
                <a:solidFill>
                  <a:srgbClr val="333333"/>
                </a:solidFill>
                <a:uFill>
                  <a:solidFill>
                    <a:srgbClr val="000000"/>
                  </a:solidFill>
                </a:uFill>
                <a:latin typeface="Arial" pitchFamily="2" charset="-94"/>
                <a:ea typeface="Arial" pitchFamily="2" charset="-94"/>
                <a:cs typeface="Arial" pitchFamily="2" charset="-94"/>
              </a:defRPr>
            </a:pPr>
            <a:r>
              <a:rPr dirty="0"/>
              <a:t>Ficus carica fruit obtained from Aydın Directorate of provincial agriculture and forestry was extracted in different solvents.</a:t>
            </a:r>
          </a:p>
          <a:p>
            <a:pPr>
              <a:defRPr lang="tr-TR"/>
            </a:pPr>
            <a:endParaRPr dirty="0"/>
          </a:p>
          <a:p>
            <a:pPr marL="0" marR="0" indent="0" algn="l" defTabSz="914400">
              <a:lnSpc>
                <a:spcPct val="100000"/>
              </a:lnSpc>
              <a:spcBef>
                <a:spcPts val="0"/>
              </a:spcBef>
              <a:spcAft>
                <a:spcPts val="0"/>
              </a:spcAft>
              <a:buNone/>
              <a:tabLst/>
              <a:defRPr lang="tr-TR"/>
            </a:pPr>
            <a:r>
              <a:rPr dirty="0"/>
              <a:t>The whole ficus materials protect at </a:t>
            </a:r>
            <a:r>
              <a:rPr lang="tr-TR" b="1" dirty="0"/>
              <a:t>zero</a:t>
            </a:r>
            <a:r>
              <a:rPr dirty="0"/>
              <a:t> </a:t>
            </a:r>
            <a:r>
              <a:rPr lang="tr-TR" b="1" dirty="0"/>
              <a:t>centigrade degrees</a:t>
            </a:r>
          </a:p>
          <a:p>
            <a:pPr marL="0" marR="0" indent="0" algn="l" defTabSz="914400">
              <a:lnSpc>
                <a:spcPct val="100000"/>
              </a:lnSpc>
              <a:spcBef>
                <a:spcPts val="0"/>
              </a:spcBef>
              <a:spcAft>
                <a:spcPts val="0"/>
              </a:spcAft>
              <a:buNone/>
              <a:tabLst/>
              <a:defRPr lang="tr-TR"/>
            </a:pPr>
            <a:endParaRPr lang="tr-TR" b="1" dirty="0"/>
          </a:p>
          <a:p>
            <a:pPr>
              <a:defRPr lang="tr-TR"/>
            </a:pPr>
            <a:r>
              <a:rPr dirty="0"/>
              <a:t>In the literature(</a:t>
            </a:r>
            <a:r>
              <a:rPr lang="tr-TR" b="1" u="sng" dirty="0"/>
              <a:t>lidirıçır)</a:t>
            </a:r>
            <a:r>
              <a:rPr dirty="0"/>
              <a:t> most common extraction method is  ethanolic and water extraction. We  used both and we’ll also compare their effect. and we find  methanolic extraction is more effecive than other method. </a:t>
            </a:r>
          </a:p>
          <a:p>
            <a:pPr>
              <a:defRPr lang="tr-TR"/>
            </a:pPr>
            <a:r>
              <a:rPr dirty="0"/>
              <a:t>adenocarcinoma epithelial MCF7</a:t>
            </a:r>
          </a:p>
          <a:p>
            <a:pPr>
              <a:defRPr lang="tr-TR"/>
            </a:pPr>
            <a:r>
              <a:rPr dirty="0"/>
              <a:t>DNA hasarı komet assay ile  also called single cell gel electrophoresis</a:t>
            </a:r>
          </a:p>
          <a:p>
            <a:pPr>
              <a:defRPr lang="tr-TR"/>
            </a:pPr>
            <a:r>
              <a:rPr dirty="0"/>
              <a:t>apopitoz </a:t>
            </a:r>
          </a:p>
          <a:p>
            <a:pPr marL="0" marR="0" indent="0" algn="l" defTabSz="914400">
              <a:lnSpc>
                <a:spcPct val="115000"/>
              </a:lnSpc>
              <a:spcBef>
                <a:spcPts val="0"/>
              </a:spcBef>
              <a:spcAft>
                <a:spcPts val="0"/>
              </a:spcAft>
              <a:buNone/>
              <a:tabLst/>
              <a:defRPr lang="tr-TR" sz="950">
                <a:solidFill>
                  <a:srgbClr val="333333"/>
                </a:solidFill>
                <a:uFill>
                  <a:solidFill>
                    <a:srgbClr val="000000"/>
                  </a:solidFill>
                </a:uFill>
                <a:latin typeface="Arial" pitchFamily="2" charset="-94"/>
                <a:ea typeface="Arial" pitchFamily="2" charset="-94"/>
                <a:cs typeface="Arial" pitchFamily="2" charset="-94"/>
              </a:defRPr>
            </a:pPr>
            <a:r>
              <a:rPr dirty="0"/>
              <a:t>apoptotic effect by acridine orange/ethidium bromide method.</a:t>
            </a:r>
          </a:p>
          <a:p>
            <a:pPr>
              <a:defRPr lang="tr-TR"/>
            </a:pPr>
            <a:r>
              <a:rPr dirty="0"/>
              <a:t>tas  SPEKTROMETREDE BAKILDI  c vitamini baz alınarak</a:t>
            </a:r>
          </a:p>
          <a:p>
            <a:pPr>
              <a:defRPr lang="tr-TR"/>
            </a:pPr>
            <a:r>
              <a:rPr dirty="0"/>
              <a:t>fenol flavnoid  bakıldı bide kersetin baseline olarak alınarak.</a:t>
            </a:r>
          </a:p>
          <a:p>
            <a:pPr>
              <a:defRPr lang="tr-TR"/>
            </a:pPr>
            <a:endParaRPr dirty="0"/>
          </a:p>
        </p:txBody>
      </p:sp>
      <p:sp>
        <p:nvSpPr>
          <p:cNvPr id="4" name="Slayt Numarası Yer Tutucusu 3"/>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UAAAAMAAAAEAAAAAAAAAAAAAAAAAAAAAAAAAAeAAAAaAAAAAAAAAAAAAAAAAAAAAAAAAAAAAAAECcAABAnAAAAAAAAAAAAAAAAAAAAAAAAAAAAAAAAAAAAAAAAAAAAABQAAAAAAAAAwMD/AAAAAABkAAAAMgAAAAAAAABkAAAAAAAAAH9/fwAKAAAAHwAAAFQAAAD///8A////AQAAAAAAAAAAAAAAAAAAAAAAAAAAAAAAAAAAAAAAAAAAAAAAAH9/fwDn5uYDzMzMAMDA/wB/f38AAAAAAAAAAAAAAAAAAAAAAAAAAAAhAAAAGAAAABQAAADmFwAAbjUAAC4qAABAOAAAEAAAACYAAAAIAAAAAQAAAAAAAAA="/>
              </a:ext>
            </a:extLst>
          </p:cNvSpPr>
          <p:nvPr>
            <p:ph type="sldNum" sz="quarter" idx="5"/>
          </p:nvPr>
        </p:nvSpPr>
        <p:spPr>
          <a:xfrm>
            <a:off x="3884930" y="8685530"/>
            <a:ext cx="2971800" cy="458470"/>
          </a:xfrm>
        </p:spPr>
        <p:txBody>
          <a:bodyPr/>
          <a:lstStyle/>
          <a:p>
            <a:pPr>
              <a:defRPr lang="en-US"/>
            </a:pPr>
            <a:fld id="{3EF8A179-37D3-AD57-9D40-C102EF0E6B94}" type="slidenum">
              <a:t>9</a:t>
            </a:fld>
            <a:endParaRPr/>
          </a:p>
        </p:txBody>
      </p:sp>
    </p:spTree>
    <p:extLst>
      <p:ext uri="{BB962C8B-B14F-4D97-AF65-F5344CB8AC3E}">
        <p14:creationId xmlns:p14="http://schemas.microsoft.com/office/powerpoint/2010/main" val="108260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 name="Group 6"/>
          <p:cNvGrpSpPr>
            <a:extLst>
              <a:ext uri="smNativeData">
                <pr:smNativeData xmlns:pr="smNativeData" xmlns:p14="http://schemas.microsoft.com/office/powerpoint/2010/main" xmlns="" val="SMDATA_7_05fOXxMAAAAlAAAAAQAAAA8BAAAAkAAAAEgAAACQAAAASAAAAAAAAAAAAAAAAAAAABcAAAAUAAAAAAAAAAAAAAD/fwAA/38AAAAAAAAJAAAABAAAAGVlZWUMAAAAEAAAAAAAAAAAAAAAAAAAAAAAAAAfAAAAVAAAAAAAAAAAAAAAAAAAAAAAAAAAAAAAAAAAAAAAAAAAAAAAAAAAAAAAAAAAAAAAAAAAAAAAAAAAAAAAAAAAAAAAAAAAAAAAAAAAAAAAAAAAAAAAAAAAACEAAAAYAAAAFAAAAAAAAADz////AEsAADAqAAAQAAAAJgAAAAgAAAD/////AAAAAA=="/>
              </a:ext>
            </a:extLst>
          </p:cNvGrpSpPr>
          <p:nvPr/>
        </p:nvGrpSpPr>
        <p:grpSpPr>
          <a:xfrm>
            <a:off x="0" y="-8255"/>
            <a:ext cx="12192000" cy="6866255"/>
            <a:chOff x="0" y="-8255"/>
            <a:chExt cx="12192000" cy="6866255"/>
          </a:xfrm>
        </p:grpSpPr>
        <p:sp>
          <p:nvSpPr>
            <p:cNvPr id="12" name="Straight Connector 31"/>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20"/>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0" name="Rectangle 23"/>
            <p:cNvSpPr>
              <a:extLst>
                <a:ext uri="smNativeData">
                  <pr:smNativeData xmlns:pr="smNativeData" xmlns:p14="http://schemas.microsoft.com/office/powerpoint/2010/main" xmlns="" val="SMDATA_13_05fOXxMAAAAlAAAACwAAAA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A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9" name="Rectangle 25"/>
            <p:cNvSpPr>
              <a:extLst>
                <a:ext uri="smNativeData">
                  <pr:smNativeData xmlns:pr="smNativeData" xmlns:p14="http://schemas.microsoft.com/office/powerpoint/2010/main" xmlns="" val="SMDATA_13_05fOXxMAAAAlAAAACwAAAA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qw4EI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A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8" name="Isosceles Triangle 26"/>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A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7" name="Rectangle 27"/>
            <p:cNvSpPr>
              <a:extLst>
                <a:ext uri="smNativeData">
                  <pr:smNativeData xmlns:pr="smNativeData" xmlns:p14="http://schemas.microsoft.com/office/powerpoint/2010/main" xmlns="" val="SMDATA_13_05fOXxMAAAAlAAAACwAAAA0AAAAAbDkAAPP////7SgAAMCoAAAAAAAAAAAAAAAAAAAEAAABQAAAAAAAAAAAA4D8AAAAAAADgPwAAAAAAAOA/AAAAAAAA4D8AAAAAAADgPwAAAAAAAOA/AAAAAAAA4D8AAAAAAADgPwAAAAAAAOA/AAAAAAAA4D8CAAAAjAAAAAEAAAAAAAAAZ4om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A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69000"/>
              </a:srgbClr>
            </a:solidFill>
            <a:ln>
              <a:noFill/>
            </a:ln>
            <a:effectLst/>
          </p:spPr>
        </p:sp>
        <p:sp>
          <p:nvSpPr>
            <p:cNvPr id="6" name="Rectangle 28"/>
            <p:cNvSpPr>
              <a:extLst>
                <a:ext uri="smNativeData">
                  <pr:smNativeData xmlns:pr="smNativeData" xmlns:p14="http://schemas.microsoft.com/office/powerpoint/2010/main" xmlns="" val="SMDATA_13_05fOXxMAAAAlAAAACwAAAA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A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5" name="Rectangle 29"/>
            <p:cNvSpPr>
              <a:extLst>
                <a:ext uri="smNativeData">
                  <pr:smNativeData xmlns:pr="smNativeData" xmlns:p14="http://schemas.microsoft.com/office/powerpoint/2010/main" xmlns="" val="SMDATA_13_05fOXxMAAAAlAAAACwAAAA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DkAAE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A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4" name="Isosceles Triangle 30"/>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3" name="Isosceles Triangle 18"/>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AAAAAC8FAADbIgAAAAAAACYAAAAIAAAA//////////8="/>
                </a:ext>
              </a:extLst>
            </p:cNvSpPr>
            <p:nvPr/>
          </p:nvSpPr>
          <p:spPr>
            <a:xfrm rot="10800000">
              <a:off x="0" y="0"/>
              <a:ext cx="842645" cy="5666105"/>
            </a:xfrm>
            <a:prstGeom prst="triangle">
              <a:avLst>
                <a:gd name="adj" fmla="val 100000"/>
              </a:avLst>
            </a:prstGeom>
            <a:solidFill>
              <a:schemeClr val="accent1">
                <a:alpha val="84000"/>
              </a:schemeClr>
            </a:solidFill>
            <a:ln>
              <a:noFill/>
            </a:ln>
            <a:effectLst/>
          </p:spPr>
        </p:sp>
      </p:grpSp>
      <p:sp>
        <p:nvSpPr>
          <p:cNvPr id="13" name="Title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FCQAAyw4AAA05AADrGAAAEAAAACYAAAAIAAAAgaAAAAAAAAA="/>
              </a:ext>
            </a:extLst>
          </p:cNvSpPr>
          <p:nvPr>
            <p:ph type="ctrTitle"/>
          </p:nvPr>
        </p:nvSpPr>
        <p:spPr>
          <a:xfrm>
            <a:off x="1506855" y="2404745"/>
            <a:ext cx="7767320" cy="1645920"/>
          </a:xfrm>
        </p:spPr>
        <p:txBody>
          <a:bodyPr vert="horz" wrap="square" lIns="91440" tIns="45720" rIns="91440" bIns="45720" numCol="1" spcCol="215900" anchor="b">
            <a:prstTxWarp prst="textNoShape">
              <a:avLst/>
            </a:prstTxWarp>
          </a:bodyPr>
          <a:lstStyle>
            <a:lvl1pPr algn="r">
              <a:defRPr lang="tr-TR" sz="5400">
                <a:solidFill>
                  <a:schemeClr val="accent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14" name="Subtitle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FCQAA6xgAAA05AACrHwAAEAAAACYAAAAIAAAAAYAAAAAAAAA="/>
              </a:ext>
            </a:extLst>
          </p:cNvSpPr>
          <p:nvPr>
            <p:ph type="subTitle" idx="1"/>
          </p:nvPr>
        </p:nvSpPr>
        <p:spPr>
          <a:xfrm>
            <a:off x="1506855" y="4050665"/>
            <a:ext cx="7767320" cy="1097280"/>
          </a:xfrm>
        </p:spPr>
        <p:txBody>
          <a:bodyPr/>
          <a:lstStyle>
            <a:lvl1pPr marL="0" indent="0" algn="r">
              <a:buNone/>
              <a:defRPr lang="tr-TR">
                <a:solidFill>
                  <a:srgbClr val="7F7F7F"/>
                </a:solidFill>
              </a:defRPr>
            </a:lvl1pPr>
            <a:lvl2pPr marL="457200" indent="0" algn="ctr">
              <a:buNone/>
              <a:defRPr lang="tr-TR">
                <a:solidFill>
                  <a:srgbClr val="8C8C8C"/>
                </a:solidFill>
              </a:defRPr>
            </a:lvl2pPr>
            <a:lvl3pPr marL="914400" indent="0" algn="ctr">
              <a:buNone/>
              <a:defRPr lang="tr-TR">
                <a:solidFill>
                  <a:srgbClr val="8C8C8C"/>
                </a:solidFill>
              </a:defRPr>
            </a:lvl3pPr>
            <a:lvl4pPr marL="1371600" indent="0" algn="ctr">
              <a:buNone/>
              <a:defRPr lang="tr-TR">
                <a:solidFill>
                  <a:srgbClr val="8C8C8C"/>
                </a:solidFill>
              </a:defRPr>
            </a:lvl4pPr>
            <a:lvl5pPr marL="1828800" indent="0" algn="ctr">
              <a:buNone/>
              <a:defRPr lang="tr-TR">
                <a:solidFill>
                  <a:srgbClr val="8C8C8C"/>
                </a:solidFill>
              </a:defRPr>
            </a:lvl5pPr>
            <a:lvl6pPr marL="2286000" indent="0" algn="ctr">
              <a:buNone/>
              <a:defRPr lang="en-US">
                <a:solidFill>
                  <a:srgbClr val="8C8C8C"/>
                </a:solidFill>
              </a:defRPr>
            </a:lvl6pPr>
            <a:lvl7pPr marL="2743200" indent="0" algn="ctr">
              <a:buNone/>
              <a:defRPr lang="en-US">
                <a:solidFill>
                  <a:srgbClr val="8C8C8C"/>
                </a:solidFill>
              </a:defRPr>
            </a:lvl7pPr>
            <a:lvl8pPr marL="3200400" indent="0" algn="ctr">
              <a:buNone/>
              <a:defRPr lang="en-US">
                <a:solidFill>
                  <a:srgbClr val="8C8C8C"/>
                </a:solidFill>
              </a:defRPr>
            </a:lvl8pPr>
            <a:lvl9pPr marL="3657600" indent="0" algn="ctr">
              <a:buNone/>
              <a:defRPr lang="en-US">
                <a:solidFill>
                  <a:srgbClr val="8C8C8C"/>
                </a:solidFill>
              </a:defRPr>
            </a:lvl9pPr>
          </a:lstStyle>
          <a:p>
            <a:pPr>
              <a:defRPr lang="tr-TR"/>
            </a:pPr>
            <a:r>
              <a:t>Asıl alt başlık stilini düzenlemek için tıklayın</a:t>
            </a:r>
          </a:p>
        </p:txBody>
      </p:sp>
      <p:sp>
        <p:nvSpPr>
          <p:cNvPr id="15"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AD36-78D3-AD5B-9D40-8E0EE30E6BDB}" type="datetime1">
              <a:t>1.06.2021</a:t>
            </a:fld>
            <a:endParaRPr/>
          </a:p>
        </p:txBody>
      </p:sp>
      <p:sp>
        <p:nvSpPr>
          <p:cNvPr id="16"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17"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F0A4-EAD3-AD06-9D40-1C53BE0E6B49}"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şlık ve Resim Yazısı">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CwGAAAEAAAACYAAAAIAAAAgaAAAAAAAAA="/>
              </a:ext>
            </a:extLst>
          </p:cNvSpPr>
          <p:nvPr>
            <p:ph type="title"/>
          </p:nvPr>
        </p:nvSpPr>
        <p:spPr>
          <a:xfrm>
            <a:off x="677545" y="609600"/>
            <a:ext cx="8596630" cy="3403600"/>
          </a:xfrm>
        </p:spPr>
        <p:txBody>
          <a:bodyPr vert="horz" wrap="square" lIns="91440" tIns="45720" rIns="91440" bIns="45720" numCol="1" spcCol="215900" anchor="ctr">
            <a:prstTxWarp prst="textNoShape">
              <a:avLst/>
            </a:prstTxWarp>
          </a:bodyPr>
          <a:lstStyle>
            <a:lvl1pPr algn="l">
              <a:defRPr lang="tr-TR" sz="4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2"/>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gBsAAA05AAAqJQAAEAAAACYAAAAIAAAAgaAAAAAAAAA="/>
              </a:ext>
            </a:extLst>
          </p:cNvSpPr>
          <p:nvPr>
            <p:ph idx="1"/>
          </p:nvPr>
        </p:nvSpPr>
        <p:spPr>
          <a:xfrm>
            <a:off x="677545" y="4470400"/>
            <a:ext cx="8596630" cy="1570990"/>
          </a:xfrm>
        </p:spPr>
        <p:txBody>
          <a:bodyPr vert="horz" wrap="square" lIns="91440" tIns="45720" rIns="91440" bIns="45720" numCol="1" spcCol="215900" anchor="ctr">
            <a:prstTxWarp prst="textNoShape">
              <a:avLst/>
            </a:prstTxWarp>
          </a:bodyPr>
          <a:lstStyle>
            <a:lvl1pPr marL="0" indent="0" algn="l">
              <a:buNone/>
              <a:defRPr lang="tr-TR" sz="1800">
                <a:solidFill>
                  <a:srgbClr val="3F3F3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D69B-D5D3-AD20-9D40-2375980E6B76}"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D18B-C5D3-AD27-9D40-33729F0E6B66}"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Resim Yazılı Alıntı">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7BQAAwAMAAIU3AABYFgAAEAAAACYAAAAIAAAAgaAAAAAAAAA="/>
              </a:ext>
            </a:extLst>
          </p:cNvSpPr>
          <p:nvPr>
            <p:ph type="title"/>
          </p:nvPr>
        </p:nvSpPr>
        <p:spPr>
          <a:xfrm>
            <a:off x="931545" y="609600"/>
            <a:ext cx="8093710" cy="3022600"/>
          </a:xfrm>
        </p:spPr>
        <p:txBody>
          <a:bodyPr vert="horz" wrap="square" lIns="91440" tIns="45720" rIns="91440" bIns="45720" numCol="1" spcCol="215900" anchor="ctr">
            <a:prstTxWarp prst="textNoShape">
              <a:avLst/>
            </a:prstTxWarp>
          </a:bodyPr>
          <a:lstStyle>
            <a:lvl1pPr algn="l">
              <a:defRPr lang="tr-TR" sz="4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9"/>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CAAAWBYAANk0AACwGAAAEAAAACYAAAAIAAAAgaAAAAAAAAA="/>
              </a:ext>
            </a:extLst>
          </p:cNvSpPr>
          <p:nvPr>
            <p:ph idx="13"/>
          </p:nvPr>
        </p:nvSpPr>
        <p:spPr>
          <a:xfrm>
            <a:off x="1365885" y="3632200"/>
            <a:ext cx="7225030" cy="381000"/>
          </a:xfrm>
        </p:spPr>
        <p:txBody>
          <a:bodyPr vert="horz" wrap="square" lIns="91440" tIns="45720" rIns="91440" bIns="45720" numCol="1" spcCol="215900" anchor="ctr">
            <a:prstTxWarp prst="textNoShape">
              <a:avLst/>
            </a:prstTxWarp>
          </a:bodyPr>
          <a:lstStyle>
            <a:lvl1pPr marL="0" indent="0">
              <a:buNone/>
              <a:defRPr lang="tr-TR" sz="1600">
                <a:solidFill>
                  <a:srgbClr val="7F7F7F"/>
                </a:solidFill>
              </a:defRPr>
            </a:lvl1pPr>
            <a:lvl2pPr marL="457200" indent="0">
              <a:buNone/>
              <a:defRPr lang="tr-TR"/>
            </a:lvl2pPr>
            <a:lvl3pPr marL="914400" indent="0">
              <a:buNone/>
              <a:defRPr lang="tr-TR"/>
            </a:lvl3pPr>
            <a:lvl4pPr marL="1371600" indent="0">
              <a:buNone/>
              <a:defRPr lang="tr-TR"/>
            </a:lvl4pPr>
            <a:lvl5pPr marL="1828800" indent="0">
              <a:buNone/>
              <a:defRPr lang="tr-TR"/>
            </a:lvl5pPr>
            <a:lvl6pPr>
              <a:defRPr lang="en-US"/>
            </a:lvl6pPr>
            <a:lvl7pPr>
              <a:defRPr lang="en-US"/>
            </a:lvl7pPr>
            <a:lvl8pPr>
              <a:defRPr lang="en-US"/>
            </a:lvl8pPr>
            <a:lvl9pPr>
              <a:defRPr lang="en-US"/>
            </a:lvl9pPr>
          </a:lstStyle>
          <a:p>
            <a:pPr>
              <a:defRPr lang="tr-TR"/>
            </a:pPr>
            <a:r>
              <a:t>Asıl metin stillerini düzenlemek için tıklayın</a:t>
            </a:r>
          </a:p>
        </p:txBody>
      </p:sp>
      <p:sp>
        <p:nvSpPr>
          <p:cNvPr id="4" name="Text Placeholder 2"/>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gBsAAA05AAAqJQAAEAAAACYAAAAIAAAAgaAAAAAAAAA="/>
              </a:ext>
            </a:extLst>
          </p:cNvSpPr>
          <p:nvPr>
            <p:ph idx="1"/>
          </p:nvPr>
        </p:nvSpPr>
        <p:spPr>
          <a:xfrm>
            <a:off x="677545" y="4470400"/>
            <a:ext cx="8596630" cy="1570990"/>
          </a:xfrm>
        </p:spPr>
        <p:txBody>
          <a:bodyPr vert="horz" wrap="square" lIns="91440" tIns="45720" rIns="91440" bIns="45720" numCol="1" spcCol="215900" anchor="ctr">
            <a:prstTxWarp prst="textNoShape">
              <a:avLst/>
            </a:prstTxWarp>
          </a:bodyPr>
          <a:lstStyle>
            <a:lvl1pPr marL="0" indent="0" algn="l">
              <a:buNone/>
              <a:defRPr lang="tr-TR" sz="1800">
                <a:solidFill>
                  <a:srgbClr val="3F3F3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5"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86DB-95D3-AD70-9D40-6325C80E6B36}" type="datetime1">
              <a:t>1.06.2021</a:t>
            </a:fld>
            <a:endParaRPr/>
          </a:p>
        </p:txBody>
      </p:sp>
      <p:sp>
        <p:nvSpPr>
          <p:cNvPr id="6"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CBE0-AED3-AD3D-9D40-5868850E6B0D}" type="slidenum">
              <a:t>‹#›</a:t>
            </a:fld>
            <a:endParaRPr/>
          </a:p>
        </p:txBody>
      </p:sp>
      <p:sp>
        <p:nvSpPr>
          <p:cNvPr id="8" name="TextBox 19"/>
          <p:cNvSpPr>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AwAA3QQAABUHAAB2CAAAEAAAACYAAAAIAAAA//////////8="/>
              </a:ext>
            </a:extLst>
          </p:cNvSpPr>
          <p:nvPr/>
        </p:nvSpPr>
        <p:spPr>
          <a:xfrm>
            <a:off x="541655" y="79057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solidFill>
                  <a:srgbClr val="94D07D"/>
                </a:solidFill>
                <a:latin typeface="Arial" pitchFamily="2" charset="-94"/>
                <a:ea typeface="Trebuchet MS" pitchFamily="2" charset="-94"/>
                <a:cs typeface="Trebuchet MS" pitchFamily="2" charset="-94"/>
              </a:rPr>
              <a:t>“</a:t>
            </a:r>
          </a:p>
        </p:txBody>
      </p:sp>
      <p:sp>
        <p:nvSpPr>
          <p:cNvPr id="9" name="TextBox 21"/>
          <p:cNvSpPr>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1NgAAwhEAAHU6AABbFQAAEAAAACYAAAAIAAAA//////////8="/>
              </a:ext>
            </a:extLst>
          </p:cNvSpPr>
          <p:nvPr/>
        </p:nvSpPr>
        <p:spPr>
          <a:xfrm>
            <a:off x="8893175" y="2886710"/>
            <a:ext cx="609600" cy="584835"/>
          </a:xfrm>
          <a:prstGeom prst="rect">
            <a:avLst/>
          </a:prstGeom>
          <a:noFill/>
          <a:ln>
            <a:noFill/>
          </a:ln>
          <a:effectLst/>
        </p:spPr>
        <p:txBody>
          <a:bodyPr vert="horz" wrap="square" lIns="91440" tIns="45720" rIns="91440" bIns="45720" numCol="1" spcCol="215900" anchor="ctr"/>
          <a:lstStyle/>
          <a:p>
            <a:pPr>
              <a:defRPr lang="en-US"/>
            </a:pPr>
            <a:r>
              <a:rPr lang="en-US" sz="8000">
                <a:solidFill>
                  <a:srgbClr val="94D07D"/>
                </a:solidFill>
                <a:latin typeface="Arial" pitchFamily="2" charset="-94"/>
                <a:ea typeface="Trebuchet MS" pitchFamily="2" charset="-94"/>
                <a:cs typeface="Trebuchet MS" pitchFamily="2" charset="-94"/>
              </a:rPr>
              <a:t>”</a:t>
            </a:r>
            <a:endParaRPr lang="en-US">
              <a:solidFill>
                <a:srgbClr val="94D07D"/>
              </a:solidFill>
              <a:latin typeface="Arial" pitchFamily="2" charset="-94"/>
              <a:ea typeface="Trebuchet MS" pitchFamily="2" charset="-94"/>
              <a:cs typeface="Trebuchet MS" pitchFamily="2" charset="-9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sim Kartı">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4wsAAA05AADaGwAAEAAAACYAAAAIAAAAgaAAAAAAAAA="/>
              </a:ext>
            </a:extLst>
          </p:cNvSpPr>
          <p:nvPr>
            <p:ph type="title"/>
          </p:nvPr>
        </p:nvSpPr>
        <p:spPr>
          <a:xfrm>
            <a:off x="677545" y="1932305"/>
            <a:ext cx="8596630" cy="2595245"/>
          </a:xfrm>
        </p:spPr>
        <p:txBody>
          <a:bodyPr vert="horz" wrap="square" lIns="91440" tIns="45720" rIns="91440" bIns="45720" numCol="1" spcCol="215900" anchor="b">
            <a:prstTxWarp prst="textNoShape">
              <a:avLst/>
            </a:prstTxWarp>
          </a:bodyPr>
          <a:lstStyle>
            <a:lvl1pPr algn="l">
              <a:defRPr lang="tr-TR" sz="4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2hsAAA05AAAqJQAAEAAAACYAAAAIAAAAAaAAAAAAAAA="/>
              </a:ext>
            </a:extLst>
          </p:cNvSpPr>
          <p:nvPr>
            <p:ph idx="1"/>
          </p:nvPr>
        </p:nvSpPr>
        <p:spPr>
          <a:xfrm>
            <a:off x="677545" y="4527550"/>
            <a:ext cx="8596630" cy="1513840"/>
          </a:xfrm>
        </p:spPr>
        <p:txBody>
          <a:bodyPr vert="horz" wrap="square" lIns="91440" tIns="45720" rIns="91440" bIns="45720" numCol="1" spcCol="215900" anchor="t">
            <a:prstTxWarp prst="textNoShape">
              <a:avLst/>
            </a:prstTxWarp>
          </a:bodyPr>
          <a:lstStyle>
            <a:lvl1pPr marL="0" indent="0" algn="l">
              <a:buNone/>
              <a:defRPr lang="tr-TR" sz="1800">
                <a:solidFill>
                  <a:srgbClr val="3F3F3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E509-47D3-AD13-9D40-B146AB0E6BE4}"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C22C-62D3-AD34-9D40-94618C0E6BC1}"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ıntı İsim Kartı">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7BQAAwAMAAIU3AABYFgAAEAAAACYAAAAIAAAAgaAAAAAAAAA="/>
              </a:ext>
            </a:extLst>
          </p:cNvSpPr>
          <p:nvPr>
            <p:ph type="title"/>
          </p:nvPr>
        </p:nvSpPr>
        <p:spPr>
          <a:xfrm>
            <a:off x="931545" y="609600"/>
            <a:ext cx="8093710" cy="3022600"/>
          </a:xfrm>
        </p:spPr>
        <p:txBody>
          <a:bodyPr vert="horz" wrap="square" lIns="91440" tIns="45720" rIns="91440" bIns="45720" numCol="1" spcCol="215900" anchor="ctr">
            <a:prstTxWarp prst="textNoShape">
              <a:avLst/>
            </a:prstTxWarp>
          </a:bodyPr>
          <a:lstStyle>
            <a:lvl1pPr algn="l">
              <a:defRPr lang="tr-TR" sz="4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9"/>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BgAAA05AADaGwAAEAAAACYAAAAIAAAAgaAAAAAAAAA="/>
              </a:ext>
            </a:extLst>
          </p:cNvSpPr>
          <p:nvPr>
            <p:ph idx="13"/>
          </p:nvPr>
        </p:nvSpPr>
        <p:spPr>
          <a:xfrm>
            <a:off x="677545" y="4013200"/>
            <a:ext cx="8596630" cy="514350"/>
          </a:xfrm>
        </p:spPr>
        <p:txBody>
          <a:bodyPr vert="horz" wrap="square" lIns="91440" tIns="45720" rIns="91440" bIns="45720" numCol="1" spcCol="215900" anchor="b">
            <a:prstTxWarp prst="textNoShape">
              <a:avLst/>
            </a:prstTxWarp>
          </a:bodyPr>
          <a:lstStyle>
            <a:lvl1pPr marL="0" indent="0">
              <a:buNone/>
              <a:defRPr lang="tr-TR" sz="2400">
                <a:solidFill>
                  <a:srgbClr val="3F3F3F"/>
                </a:solidFill>
              </a:defRPr>
            </a:lvl1pPr>
            <a:lvl2pPr marL="457200" indent="0">
              <a:buNone/>
              <a:defRPr lang="tr-TR"/>
            </a:lvl2pPr>
            <a:lvl3pPr marL="914400" indent="0">
              <a:buNone/>
              <a:defRPr lang="tr-TR"/>
            </a:lvl3pPr>
            <a:lvl4pPr marL="1371600" indent="0">
              <a:buNone/>
              <a:defRPr lang="tr-TR"/>
            </a:lvl4pPr>
            <a:lvl5pPr marL="1828800" indent="0">
              <a:buNone/>
              <a:defRPr lang="tr-TR"/>
            </a:lvl5pPr>
            <a:lvl6pPr>
              <a:defRPr lang="en-US"/>
            </a:lvl6pPr>
            <a:lvl7pPr>
              <a:defRPr lang="en-US"/>
            </a:lvl7pPr>
            <a:lvl8pPr>
              <a:defRPr lang="en-US"/>
            </a:lvl8pPr>
            <a:lvl9pPr>
              <a:defRPr lang="en-US"/>
            </a:lvl9pPr>
          </a:lstStyle>
          <a:p>
            <a:pPr>
              <a:defRPr lang="tr-TR"/>
            </a:pPr>
            <a:r>
              <a:t>Asıl metin stillerini düzenlemek için tıklayın</a:t>
            </a:r>
          </a:p>
        </p:txBody>
      </p:sp>
      <p:sp>
        <p:nvSpPr>
          <p:cNvPr id="4" name="Tex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BIZ7U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2hsAAA05AAAqJQAAEAAAACYAAAAIAAAAAaAAAAAAAAA="/>
              </a:ext>
            </a:extLst>
          </p:cNvSpPr>
          <p:nvPr>
            <p:ph idx="1"/>
          </p:nvPr>
        </p:nvSpPr>
        <p:spPr>
          <a:xfrm>
            <a:off x="677545" y="4527550"/>
            <a:ext cx="8596630" cy="1513840"/>
          </a:xfrm>
        </p:spPr>
        <p:txBody>
          <a:bodyPr vert="horz" wrap="square" lIns="91440" tIns="45720" rIns="91440" bIns="45720" numCol="1" spcCol="215900" anchor="t">
            <a:prstTxWarp prst="textNoShape">
              <a:avLst/>
            </a:prstTxWarp>
          </a:bodyPr>
          <a:lstStyle>
            <a:lvl1pPr marL="0" indent="0" algn="l">
              <a:buNone/>
              <a:defRPr lang="tr-TR" sz="1800">
                <a:solidFill>
                  <a:srgbClr val="7F7F7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5"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A52D-63D3-AD53-9D40-9506EB0E6BC0}" type="datetime1">
              <a:t>1.06.2021</a:t>
            </a:fld>
            <a:endParaRPr/>
          </a:p>
        </p:txBody>
      </p:sp>
      <p:sp>
        <p:nvSpPr>
          <p:cNvPr id="6"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OUnOE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D703-4DD3-AD21-9D40-BB74990E6BEE}" type="slidenum">
              <a:t>‹#›</a:t>
            </a:fld>
            <a:endParaRPr/>
          </a:p>
        </p:txBody>
      </p:sp>
      <p:sp>
        <p:nvSpPr>
          <p:cNvPr id="8" name="TextBox 23"/>
          <p:cNvSpPr>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VAwAA3QQAABUHAAB2CAAAEAAAACYAAAAIAAAA//////////8="/>
              </a:ext>
            </a:extLst>
          </p:cNvSpPr>
          <p:nvPr/>
        </p:nvSpPr>
        <p:spPr>
          <a:xfrm>
            <a:off x="541655" y="79057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solidFill>
                  <a:srgbClr val="94D07D"/>
                </a:solidFill>
                <a:latin typeface="Arial" pitchFamily="2" charset="-94"/>
                <a:ea typeface="Trebuchet MS" pitchFamily="2" charset="-94"/>
                <a:cs typeface="Trebuchet MS" pitchFamily="2" charset="-94"/>
              </a:rPr>
              <a:t>“</a:t>
            </a:r>
          </a:p>
        </p:txBody>
      </p:sp>
      <p:sp>
        <p:nvSpPr>
          <p:cNvPr id="9" name="TextBox 24"/>
          <p:cNvSpPr>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EgkS0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1NgAAwhEAAHU6AABbFQAAEAAAACYAAAAIAAAA//////////8="/>
              </a:ext>
            </a:extLst>
          </p:cNvSpPr>
          <p:nvPr/>
        </p:nvSpPr>
        <p:spPr>
          <a:xfrm>
            <a:off x="8893175" y="2886710"/>
            <a:ext cx="609600" cy="584835"/>
          </a:xfrm>
          <a:prstGeom prst="rect">
            <a:avLst/>
          </a:prstGeom>
          <a:noFill/>
          <a:ln>
            <a:noFill/>
          </a:ln>
          <a:effectLst/>
        </p:spPr>
        <p:txBody>
          <a:bodyPr vert="horz" wrap="square" lIns="91440" tIns="45720" rIns="91440" bIns="45720" numCol="1" spcCol="215900" anchor="ctr"/>
          <a:lstStyle/>
          <a:p>
            <a:pPr>
              <a:defRPr lang="en-US"/>
            </a:pPr>
            <a:r>
              <a:rPr lang="en-US" sz="8000">
                <a:solidFill>
                  <a:srgbClr val="94D07D"/>
                </a:solidFill>
                <a:latin typeface="Arial" pitchFamily="2" charset="-94"/>
                <a:ea typeface="Trebuchet MS" pitchFamily="2" charset="-94"/>
                <a:cs typeface="Trebuchet MS" pitchFamily="2" charset="-9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Doğru veya Yanlış">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wAMAAA05AABYFgAAEAAAACYAAAAIAAAAgaAAAAAAAAA="/>
              </a:ext>
            </a:extLst>
          </p:cNvSpPr>
          <p:nvPr>
            <p:ph type="title"/>
          </p:nvPr>
        </p:nvSpPr>
        <p:spPr>
          <a:xfrm>
            <a:off x="685800" y="609600"/>
            <a:ext cx="8588375" cy="3022600"/>
          </a:xfrm>
        </p:spPr>
        <p:txBody>
          <a:bodyPr vert="horz" wrap="square" lIns="91440" tIns="45720" rIns="91440" bIns="45720" numCol="1" spcCol="215900" anchor="ctr">
            <a:prstTxWarp prst="textNoShape">
              <a:avLst/>
            </a:prstTxWarp>
          </a:bodyPr>
          <a:lstStyle>
            <a:lvl1pPr algn="l">
              <a:defRPr lang="tr-TR" sz="4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9"/>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BgAAA05AADaGwAAEAAAACYAAAAIAAAAgaAAAAAAAAA="/>
              </a:ext>
            </a:extLst>
          </p:cNvSpPr>
          <p:nvPr>
            <p:ph idx="13"/>
          </p:nvPr>
        </p:nvSpPr>
        <p:spPr>
          <a:xfrm>
            <a:off x="677545" y="4013200"/>
            <a:ext cx="8596630" cy="514350"/>
          </a:xfrm>
        </p:spPr>
        <p:txBody>
          <a:bodyPr vert="horz" wrap="square" lIns="91440" tIns="45720" rIns="91440" bIns="45720" numCol="1" spcCol="215900" anchor="b">
            <a:prstTxWarp prst="textNoShape">
              <a:avLst/>
            </a:prstTxWarp>
          </a:bodyPr>
          <a:lstStyle>
            <a:lvl1pPr marL="0" indent="0">
              <a:buNone/>
              <a:defRPr lang="tr-TR" sz="2400">
                <a:solidFill>
                  <a:schemeClr val="accent1"/>
                </a:solidFill>
              </a:defRPr>
            </a:lvl1pPr>
            <a:lvl2pPr marL="457200" indent="0">
              <a:buNone/>
              <a:defRPr lang="tr-TR"/>
            </a:lvl2pPr>
            <a:lvl3pPr marL="914400" indent="0">
              <a:buNone/>
              <a:defRPr lang="tr-TR"/>
            </a:lvl3pPr>
            <a:lvl4pPr marL="1371600" indent="0">
              <a:buNone/>
              <a:defRPr lang="tr-TR"/>
            </a:lvl4pPr>
            <a:lvl5pPr marL="1828800" indent="0">
              <a:buNone/>
              <a:defRPr lang="tr-TR"/>
            </a:lvl5pPr>
            <a:lvl6pPr>
              <a:defRPr lang="en-US"/>
            </a:lvl6pPr>
            <a:lvl7pPr>
              <a:defRPr lang="en-US"/>
            </a:lvl7pPr>
            <a:lvl8pPr>
              <a:defRPr lang="en-US"/>
            </a:lvl8pPr>
            <a:lvl9pPr>
              <a:defRPr lang="en-US"/>
            </a:lvl9pPr>
          </a:lstStyle>
          <a:p>
            <a:pPr>
              <a:defRPr lang="tr-TR"/>
            </a:pPr>
            <a:r>
              <a:t>Asıl metin stillerini düzenlemek için tıklayın</a:t>
            </a:r>
          </a:p>
        </p:txBody>
      </p:sp>
      <p:sp>
        <p:nvSpPr>
          <p:cNvPr id="4" name="Tex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2hsAAA05AAAqJQAAEAAAACYAAAAIAAAAAaAAAAAAAAA="/>
              </a:ext>
            </a:extLst>
          </p:cNvSpPr>
          <p:nvPr>
            <p:ph idx="1"/>
          </p:nvPr>
        </p:nvSpPr>
        <p:spPr>
          <a:xfrm>
            <a:off x="677545" y="4527550"/>
            <a:ext cx="8596630" cy="1513840"/>
          </a:xfrm>
        </p:spPr>
        <p:txBody>
          <a:bodyPr vert="horz" wrap="square" lIns="91440" tIns="45720" rIns="91440" bIns="45720" numCol="1" spcCol="215900" anchor="t">
            <a:prstTxWarp prst="textNoShape">
              <a:avLst/>
            </a:prstTxWarp>
          </a:bodyPr>
          <a:lstStyle>
            <a:lvl1pPr marL="0" indent="0" algn="l">
              <a:buNone/>
              <a:defRPr lang="tr-TR" sz="1800">
                <a:solidFill>
                  <a:srgbClr val="7F7F7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5"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98CE-80D3-AD6E-9D40-763BD60E6B23}" type="datetime1">
              <a:t>1.06.2021</a:t>
            </a:fld>
            <a:endParaRPr/>
          </a:p>
        </p:txBody>
      </p:sp>
      <p:sp>
        <p:nvSpPr>
          <p:cNvPr id="6"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keOE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9BB1-FFD3-AD6D-9D40-0938D50E6B5C}"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AAAAAAAAAAA="/>
              </a:ext>
            </a:extLst>
          </p:cNvSpPr>
          <p:nvPr>
            <p:ph type="title"/>
          </p:nvPr>
        </p:nvSpPr>
        <p:spPr/>
        <p:txBody>
          <a:bodyPr/>
          <a:lstStyle/>
          <a:p>
            <a:pPr>
              <a:defRPr lang="tr-TR"/>
            </a:pPr>
            <a:r>
              <a:t>Asıl başlık stilini düzenlemek için tıklayın</a:t>
            </a:r>
          </a:p>
        </p:txBody>
      </p:sp>
      <p:sp>
        <p:nvSpPr>
          <p:cNvPr id="3" name="Vertical Text Placeholder 2"/>
          <p:cNvSpPr>
            <a:spLocks noGrp="1" noChangeArrowheads="1"/>
            <a:extLst>
              <a:ext uri="smNativeData">
                <pr:smNativeData xmlns:pr="smNativeData" xmlns:p14="http://schemas.microsoft.com/office/powerpoint/2010/main" xmlns="" val="SMDATA_13_05fOXxMAAAAlAAAAZAAAAA0AAAAAkAAAAEgAAACQAAAASAAAAAAAAAAAAAAAAQ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w0AAA05AAAqJQAAEAAAACYAAAAIAAAAAgAAAAAAAAA="/>
              </a:ext>
            </a:extLst>
          </p:cNvSpPr>
          <p:nvPr>
            <p:ph idx="1"/>
          </p:nvPr>
        </p:nvSpPr>
        <p:spPr/>
        <p:txBody>
          <a:bodyPr vert="vert"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PwcS0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C9DA-94D3-AD3F-9D40-626A870E6B37}"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EYR7U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8784-CAD3-AD71-9D40-3C24C90E6B69}"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xmlns:p14="http://schemas.microsoft.com/office/powerpoint/2010/main" xmlns="" val="SMDATA_13_05fOXxMAAAAlAAAAZAAAAA0AAAAAkAAAAEgAAACQAAAASAAAAAAAAAABAAAAAQ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EMQAAwAMAAAo5AAAOJAAAEAAAACYAAAAIAAAAgwAAAAAAAAA="/>
              </a:ext>
            </a:extLst>
          </p:cNvSpPr>
          <p:nvPr>
            <p:ph type="title"/>
          </p:nvPr>
        </p:nvSpPr>
        <p:spPr>
          <a:xfrm>
            <a:off x="7967980" y="609600"/>
            <a:ext cx="1304290" cy="5251450"/>
          </a:xfrm>
        </p:spPr>
        <p:txBody>
          <a:bodyPr vert="vert" wrap="square" lIns="91440" tIns="45720" rIns="91440" bIns="45720" numCol="1" spcCol="215900" anchor="ctr">
            <a:prstTxWarp prst="textNoShape">
              <a:avLst/>
            </a:prstTxWarp>
          </a:bodyPr>
          <a:lstStyle/>
          <a:p>
            <a:pPr>
              <a:defRPr lang="tr-TR"/>
            </a:pPr>
            <a:r>
              <a:t>Asıl başlık stilini düzenlemek için tıklayın</a:t>
            </a:r>
          </a:p>
        </p:txBody>
      </p:sp>
      <p:sp>
        <p:nvSpPr>
          <p:cNvPr id="3" name="Vertical Text Placeholder 2"/>
          <p:cNvSpPr>
            <a:spLocks noGrp="1" noChangeArrowheads="1"/>
            <a:extLst>
              <a:ext uri="smNativeData">
                <pr:smNativeData xmlns:pr="smNativeData" xmlns:p14="http://schemas.microsoft.com/office/powerpoint/2010/main" xmlns="" val="SMDATA_13_05fOXxMAAAAlAAAAZAAAAA0AAAAAkAAAAEgAAACQAAAASAAAAAAAAAAAAAAAAQ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JkvAAAOJAAAEAAAACYAAAAIAAAAAwAAAAAAAAA="/>
              </a:ext>
            </a:extLst>
          </p:cNvSpPr>
          <p:nvPr>
            <p:ph idx="1"/>
          </p:nvPr>
        </p:nvSpPr>
        <p:spPr>
          <a:xfrm>
            <a:off x="677545" y="609600"/>
            <a:ext cx="7059930" cy="5251450"/>
          </a:xfrm>
        </p:spPr>
        <p:txBody>
          <a:bodyPr vert="vert"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D23B-75D3-AD24-9D40-83719C0E6BD6}"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EA7E-30D3-AD1C-9D40-C649A40E6B93}"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AKAAAAAAAAA="/>
              </a:ext>
            </a:extLst>
          </p:cNvSpPr>
          <p:nvPr>
            <p:ph type="title"/>
          </p:nvPr>
        </p:nvSpPr>
        <p:spPr/>
        <p:txBody>
          <a:bodyPr vert="horz" wrap="square" lIns="91440" tIns="45720" rIns="91440" bIns="45720" numCol="1" spcCol="215900" anchor="t">
            <a:prstTxWarp prst="textNoShape">
              <a:avLst/>
            </a:prstTxWarp>
          </a:bodyPr>
          <a:lstStyle>
            <a:lvl1pPr>
              <a:defRPr lang="tr-TR" sz="36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Conten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NvK7E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w0AAA05AAAqJQAAEAAAACYAAAAIAAAAAAAAAAAAAAA="/>
              </a:ext>
            </a:extLst>
          </p:cNvSpPr>
          <p:nvPr>
            <p:ph idx="1"/>
          </p:nvPr>
        </p:nvSpPr>
        <p:spPr/>
        <p:txBody>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HHISk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D14F-01D3-AD27-9D40-F7729F0E6BA2}"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DAwMD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Zvbn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CC5C-12D3-AD3A-9D40-E46F820E6BB1}"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DxhOm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nRAAAA05AADaGwAAEAAAACYAAAAIAAAAgYAAAAAAAAA="/>
              </a:ext>
            </a:extLst>
          </p:cNvSpPr>
          <p:nvPr>
            <p:ph type="title"/>
          </p:nvPr>
        </p:nvSpPr>
        <p:spPr>
          <a:xfrm>
            <a:off x="677545" y="2700655"/>
            <a:ext cx="8596630" cy="1826895"/>
          </a:xfrm>
        </p:spPr>
        <p:txBody>
          <a:bodyPr vert="horz" wrap="square" lIns="91440" tIns="45720" rIns="91440" bIns="45720" numCol="1" spcCol="215900" anchor="b">
            <a:prstTxWarp prst="textNoShape">
              <a:avLst/>
            </a:prstTxWarp>
          </a:bodyPr>
          <a:lstStyle>
            <a:lvl1pPr algn="l">
              <a:defRPr lang="tr-TR" sz="40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Tex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K7LOU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2hsAAA05AAAlIQAAEAAAACYAAAAIAAAAAYAAAAAAAAA="/>
              </a:ext>
            </a:extLst>
          </p:cNvSpPr>
          <p:nvPr>
            <p:ph idx="1"/>
          </p:nvPr>
        </p:nvSpPr>
        <p:spPr>
          <a:xfrm>
            <a:off x="677545" y="4527550"/>
            <a:ext cx="8596630" cy="860425"/>
          </a:xfrm>
        </p:spPr>
        <p:txBody>
          <a:bodyPr/>
          <a:lstStyle>
            <a:lvl1pPr marL="0" indent="0" algn="l">
              <a:buNone/>
              <a:defRPr lang="tr-TR" sz="2000">
                <a:solidFill>
                  <a:srgbClr val="7F7F7F"/>
                </a:solidFill>
              </a:defRPr>
            </a:lvl1pPr>
            <a:lvl2pPr marL="457200" indent="0">
              <a:buNone/>
              <a:defRPr lang="tr-TR" sz="1800">
                <a:solidFill>
                  <a:srgbClr val="8C8C8C"/>
                </a:solidFill>
              </a:defRPr>
            </a:lvl2pPr>
            <a:lvl3pPr marL="914400" indent="0">
              <a:buNone/>
              <a:defRPr lang="tr-TR" sz="1600">
                <a:solidFill>
                  <a:srgbClr val="8C8C8C"/>
                </a:solidFill>
              </a:defRPr>
            </a:lvl3pPr>
            <a:lvl4pPr marL="1371600" indent="0">
              <a:buNone/>
              <a:defRPr lang="tr-TR" sz="1400">
                <a:solidFill>
                  <a:srgbClr val="8C8C8C"/>
                </a:solidFill>
              </a:defRPr>
            </a:lvl4pPr>
            <a:lvl5pPr marL="1828800" indent="0">
              <a:buNone/>
              <a:defRPr lang="tr-TR"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tr-TR"/>
            </a:pPr>
            <a:r>
              <a:t>Asıl metin stillerini düzenlemek için tıklayın</a:t>
            </a:r>
          </a:p>
        </p:txBody>
      </p:sp>
      <p:sp>
        <p:nvSpPr>
          <p:cNvPr id="4"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xsPjw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9945-0BD3-AD6F-9D40-FD3AD70E6BA8}" type="datetime1">
              <a:t>1.06.2021</a:t>
            </a:fld>
            <a:endParaRPr/>
          </a:p>
        </p:txBody>
      </p:sp>
      <p:sp>
        <p:nvSpPr>
          <p:cNvPr id="5"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KdiEwg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AA21-6FD3-AD5C-9D40-9909E40E6BCC}"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AAAAAAAAAAA="/>
              </a:ext>
            </a:extLst>
          </p:cNvSpPr>
          <p:nvPr>
            <p:ph type="title"/>
          </p:nvPr>
        </p:nvSpPr>
        <p:spPr/>
        <p:txBody>
          <a:bodyPr/>
          <a:lstStyle/>
          <a:p>
            <a:pPr>
              <a:defRPr lang="tr-TR"/>
            </a:pPr>
            <a:r>
              <a:t>Asıl başlık stilini düzenlemek için tıklayın</a:t>
            </a:r>
          </a:p>
        </p:txBody>
      </p:sp>
      <p:sp>
        <p:nvSpPr>
          <p:cNvPr id="3" name="Conten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w0AAOgdAAAqJQAAEAAAACYAAAAIAAAAAQAAAAAAAAA="/>
              </a:ext>
            </a:extLst>
          </p:cNvSpPr>
          <p:nvPr>
            <p:ph idx="1"/>
          </p:nvPr>
        </p:nvSpPr>
        <p:spPr>
          <a:xfrm>
            <a:off x="677545" y="2160905"/>
            <a:ext cx="4184015" cy="3880485"/>
          </a:xfrm>
        </p:spPr>
        <p:txBody>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4" name="Content Placeholder 3"/>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QHwAASw0AAA05AAAqJQAAEAAAACYAAAAIAAAAAQAAAAAAAAA="/>
              </a:ext>
            </a:extLst>
          </p:cNvSpPr>
          <p:nvPr>
            <p:ph idx="2"/>
          </p:nvPr>
        </p:nvSpPr>
        <p:spPr>
          <a:xfrm>
            <a:off x="5090160" y="2160905"/>
            <a:ext cx="4184015" cy="3880485"/>
          </a:xfrm>
        </p:spPr>
        <p:txBody>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5" name="Date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D7FB-B5D3-AD21-9D40-4374990E6B16}" type="datetime1">
              <a:t>1.06.2021</a:t>
            </a:fld>
            <a:endParaRPr/>
          </a:p>
        </p:txBody>
      </p:sp>
      <p:sp>
        <p:nvSpPr>
          <p:cNvPr id="6" name="Foot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97E6-A8D3-AD61-9D40-5E34D90E6B0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AAAAAAAAAAA="/>
              </a:ext>
            </a:extLst>
          </p:cNvSpPr>
          <p:nvPr>
            <p:ph type="title"/>
          </p:nvPr>
        </p:nvSpPr>
        <p:spPr/>
        <p:txBody>
          <a:bodyPr/>
          <a:lstStyle/>
          <a:p>
            <a:pPr>
              <a:defRPr lang="tr-TR"/>
            </a:pPr>
            <a:r>
              <a:t>Asıl başlık stilini düzenlemek için tıklayın</a:t>
            </a:r>
          </a:p>
        </p:txBody>
      </p:sp>
      <p:sp>
        <p:nvSpPr>
          <p:cNvPr id="3" name="Text Placeholder 2"/>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AAASw0AAOgdAADXEAAAEAAAACYAAAAIAAAAgaAAAAAAAAA="/>
              </a:ext>
            </a:extLst>
          </p:cNvSpPr>
          <p:nvPr>
            <p:ph idx="1"/>
          </p:nvPr>
        </p:nvSpPr>
        <p:spPr>
          <a:xfrm>
            <a:off x="675640" y="2160905"/>
            <a:ext cx="4185920" cy="576580"/>
          </a:xfrm>
        </p:spPr>
        <p:txBody>
          <a:bodyPr vert="horz" wrap="square" lIns="91440" tIns="45720" rIns="91440" bIns="45720" numCol="1" spcCol="215900" anchor="b">
            <a:prstTxWarp prst="textNoShape">
              <a:avLst/>
            </a:prstTxWarp>
          </a:bodyPr>
          <a:lstStyle>
            <a:lvl1pPr marL="0" indent="0">
              <a:buNone/>
              <a:defRPr lang="tr-TR" sz="2400" b="0"/>
            </a:lvl1pPr>
            <a:lvl2pPr marL="457200" indent="0">
              <a:buNone/>
              <a:defRPr lang="tr-TR" sz="2000" b="1"/>
            </a:lvl2pPr>
            <a:lvl3pPr marL="914400" indent="0">
              <a:buNone/>
              <a:defRPr lang="tr-TR" sz="1800" b="1"/>
            </a:lvl3pPr>
            <a:lvl4pPr marL="1371600" indent="0">
              <a:buNone/>
              <a:defRPr lang="tr-TR" sz="1600" b="1"/>
            </a:lvl4pPr>
            <a:lvl5pPr marL="1828800" indent="0">
              <a:buNone/>
              <a:defRPr lang="tr-TR"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tr-TR"/>
            </a:pPr>
            <a:r>
              <a:t>Asıl metin stillerini düzenlemek için tıklayın</a:t>
            </a:r>
          </a:p>
        </p:txBody>
      </p:sp>
      <p:sp>
        <p:nvSpPr>
          <p:cNvPr id="4" name="Content Placeholder 3"/>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AAA1xAAAOgdAAAqJQAAEAAAACYAAAAIAAAAASAAAAAAAAA="/>
              </a:ext>
            </a:extLst>
          </p:cNvSpPr>
          <p:nvPr>
            <p:ph idx="2"/>
          </p:nvPr>
        </p:nvSpPr>
        <p:spPr>
          <a:xfrm>
            <a:off x="675640" y="2737485"/>
            <a:ext cx="4185920" cy="3303905"/>
          </a:xfrm>
        </p:spPr>
        <p:txBody>
          <a:bodyPr vert="horz"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5" name="Text Placeholder 4"/>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HwAASw0AAA05AADXEAAAEAAAACYAAAAIAAAAgaAAAAAAAAA="/>
              </a:ext>
            </a:extLst>
          </p:cNvSpPr>
          <p:nvPr>
            <p:ph idx="3"/>
          </p:nvPr>
        </p:nvSpPr>
        <p:spPr>
          <a:xfrm>
            <a:off x="5088255" y="2160905"/>
            <a:ext cx="4185920" cy="576580"/>
          </a:xfrm>
        </p:spPr>
        <p:txBody>
          <a:bodyPr vert="horz" wrap="square" lIns="91440" tIns="45720" rIns="91440" bIns="45720" numCol="1" spcCol="215900" anchor="b">
            <a:prstTxWarp prst="textNoShape">
              <a:avLst/>
            </a:prstTxWarp>
          </a:bodyPr>
          <a:lstStyle>
            <a:lvl1pPr marL="0" indent="0">
              <a:buNone/>
              <a:defRPr lang="tr-TR" sz="2400" b="0"/>
            </a:lvl1pPr>
            <a:lvl2pPr marL="457200" indent="0">
              <a:buNone/>
              <a:defRPr lang="tr-TR" sz="2000" b="1"/>
            </a:lvl2pPr>
            <a:lvl3pPr marL="914400" indent="0">
              <a:buNone/>
              <a:defRPr lang="tr-TR" sz="1800" b="1"/>
            </a:lvl3pPr>
            <a:lvl4pPr marL="1371600" indent="0">
              <a:buNone/>
              <a:defRPr lang="tr-TR" sz="1600" b="1"/>
            </a:lvl4pPr>
            <a:lvl5pPr marL="1828800" indent="0">
              <a:buNone/>
              <a:defRPr lang="tr-TR"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tr-TR"/>
            </a:pPr>
            <a:r>
              <a:t>Asıl metin stillerini düzenlemek için tıklayın</a:t>
            </a:r>
          </a:p>
        </p:txBody>
      </p:sp>
      <p:sp>
        <p:nvSpPr>
          <p:cNvPr id="6" name="Content Placeholder 5"/>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HwAA1xAAAA05AAAqJQAAEAAAACYAAAAIAAAAASAAAAAAAAA="/>
              </a:ext>
            </a:extLst>
          </p:cNvSpPr>
          <p:nvPr>
            <p:ph idx="4"/>
          </p:nvPr>
        </p:nvSpPr>
        <p:spPr>
          <a:xfrm>
            <a:off x="5088255" y="2737485"/>
            <a:ext cx="4185920" cy="3303905"/>
          </a:xfrm>
        </p:spPr>
        <p:txBody>
          <a:bodyPr vert="horz"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7" name="Date Placeholder 6"/>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CA40-0ED3-AD3C-9D40-F869840E6BAD}" type="datetime1">
              <a:t>1.06.2021</a:t>
            </a:fld>
            <a:endParaRPr/>
          </a:p>
        </p:txBody>
      </p:sp>
      <p:sp>
        <p:nvSpPr>
          <p:cNvPr id="8" name="Footer Placeholder 7"/>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9" name="Slide Number Placeholder 8"/>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DF65-2BD3-AD29-9D40-DD7C910E6B88}"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AAAAAAAAAAA="/>
              </a:ext>
            </a:extLst>
          </p:cNvSpPr>
          <p:nvPr>
            <p:ph type="title"/>
          </p:nvPr>
        </p:nvSpPr>
        <p:spPr/>
        <p:txBody>
          <a:bodyPr/>
          <a:lstStyle/>
          <a:p>
            <a:pPr>
              <a:defRPr lang="tr-TR"/>
            </a:pPr>
            <a:r>
              <a:t>Asıl başlık stilini düzenlemek için tıklayın</a:t>
            </a:r>
          </a:p>
        </p:txBody>
      </p:sp>
      <p:sp>
        <p:nvSpPr>
          <p:cNvPr id="3" name="Date Placeholder 2"/>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AEB4-FAD3-AD58-9D40-0C0DE00E6B59}" type="datetime1">
              <a:t>1.06.2021</a:t>
            </a:fld>
            <a:endParaRPr/>
          </a:p>
        </p:txBody>
      </p:sp>
      <p:sp>
        <p:nvSpPr>
          <p:cNvPr id="4" name="Footer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5" name="Slide Numb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9708-46D3-AD61-9D40-B034D90E6BE5}"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855B-15D3-AD73-9D40-E326CB0E6BB6}" type="datetime1">
              <a:t>1.06.2021</a:t>
            </a:fld>
            <a:endParaRPr/>
          </a:p>
        </p:txBody>
      </p:sp>
      <p:sp>
        <p:nvSpPr>
          <p:cNvPr id="3" name="Footer Placeholder 2"/>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4" name="Slide Number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D7C6-88D3-AD21-9D40-7E74990E6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OAkAAOEbAAAVEQAAEAAAACYAAAAIAAAAgaAAAAAAAAA="/>
              </a:ext>
            </a:extLst>
          </p:cNvSpPr>
          <p:nvPr>
            <p:ph type="title"/>
          </p:nvPr>
        </p:nvSpPr>
        <p:spPr>
          <a:xfrm>
            <a:off x="677545" y="1498600"/>
            <a:ext cx="3854450" cy="1278255"/>
          </a:xfrm>
        </p:spPr>
        <p:txBody>
          <a:bodyPr vert="horz" wrap="square" lIns="91440" tIns="45720" rIns="91440" bIns="45720" numCol="1" spcCol="215900" anchor="b">
            <a:prstTxWarp prst="textNoShape">
              <a:avLst/>
            </a:prstTxWarp>
          </a:bodyPr>
          <a:lstStyle>
            <a:lvl1pPr>
              <a:defRPr lang="tr-TR" sz="20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Conten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JHQAAKwMAAA05AAAqJQAAEAAAACYAAAAIAAAAASAAAAAAAAA="/>
              </a:ext>
            </a:extLst>
          </p:cNvSpPr>
          <p:nvPr>
            <p:ph idx="1"/>
          </p:nvPr>
        </p:nvSpPr>
        <p:spPr>
          <a:xfrm>
            <a:off x="4760595" y="514985"/>
            <a:ext cx="4513580" cy="5526405"/>
          </a:xfrm>
        </p:spPr>
        <p:txBody>
          <a:bodyPr vert="horz"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4" name="Text Placeholder 3"/>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FREAAOEbAAD7IAAAEAAAACYAAAAIAAAAAaAAAAAAAAA="/>
              </a:ext>
            </a:extLst>
          </p:cNvSpPr>
          <p:nvPr>
            <p:ph idx="2"/>
          </p:nvPr>
        </p:nvSpPr>
        <p:spPr>
          <a:xfrm>
            <a:off x="677545" y="2776855"/>
            <a:ext cx="3854450" cy="2584450"/>
          </a:xfrm>
        </p:spPr>
        <p:txBody>
          <a:bodyPr vert="horz" wrap="square" lIns="91440" tIns="45720" rIns="91440" bIns="45720" numCol="1" spcCol="215900" anchor="t">
            <a:prstTxWarp prst="textNoShape">
              <a:avLst/>
            </a:prstTxWarp>
          </a:bodyPr>
          <a:lstStyle>
            <a:lvl1pPr marL="0" indent="0">
              <a:buNone/>
              <a:defRPr lang="tr-TR" sz="1400"/>
            </a:lvl1pPr>
            <a:lvl2pPr marL="457200" indent="0">
              <a:buNone/>
              <a:defRPr lang="tr-TR" sz="1400"/>
            </a:lvl2pPr>
            <a:lvl3pPr marL="914400" indent="0">
              <a:buNone/>
              <a:defRPr lang="tr-TR" sz="1200"/>
            </a:lvl3pPr>
            <a:lvl4pPr marL="1370965" indent="0">
              <a:buNone/>
              <a:defRPr lang="tr-TR" sz="1000"/>
            </a:lvl4pPr>
            <a:lvl5pPr marL="1828165" indent="0">
              <a:buNone/>
              <a:defRPr lang="tr-TR" sz="1000"/>
            </a:lvl5pPr>
            <a:lvl6pPr marL="2285365" indent="0">
              <a:buNone/>
              <a:defRPr lang="en-US" sz="1000"/>
            </a:lvl6pPr>
            <a:lvl7pPr marL="2742565" indent="0">
              <a:buNone/>
              <a:defRPr lang="en-US" sz="1000"/>
            </a:lvl7pPr>
            <a:lvl8pPr marL="3199130" indent="0">
              <a:buNone/>
              <a:defRPr lang="en-US" sz="1000"/>
            </a:lvl8pPr>
            <a:lvl9pPr marL="3656330" indent="0">
              <a:buNone/>
              <a:defRPr lang="en-US" sz="1000"/>
            </a:lvl9pPr>
          </a:lstStyle>
          <a:p>
            <a:pPr>
              <a:defRPr lang="tr-TR"/>
            </a:pPr>
            <a:r>
              <a:t>Asıl metin stillerini düzenlemek için tıklayın</a:t>
            </a:r>
          </a:p>
        </p:txBody>
      </p:sp>
      <p:sp>
        <p:nvSpPr>
          <p:cNvPr id="5" name="Date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8363-2DD3-AD75-9D40-DB20CD0E6B8E}" type="datetime1">
              <a:t>1.06.2021</a:t>
            </a:fld>
            <a:endParaRPr/>
          </a:p>
        </p:txBody>
      </p:sp>
      <p:sp>
        <p:nvSpPr>
          <p:cNvPr id="6" name="Foot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CD5E-10D3-AD3B-9D40-E66E830E6BB3}"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iB0AAA05AAAFIQAAEAAAACYAAAAIAAAAgaAAAAAAAAA="/>
              </a:ext>
            </a:extLst>
          </p:cNvSpPr>
          <p:nvPr>
            <p:ph type="title"/>
          </p:nvPr>
        </p:nvSpPr>
        <p:spPr>
          <a:xfrm>
            <a:off x="677545" y="4800600"/>
            <a:ext cx="8596630" cy="567055"/>
          </a:xfrm>
        </p:spPr>
        <p:txBody>
          <a:bodyPr vert="horz" wrap="square" lIns="91440" tIns="45720" rIns="91440" bIns="45720" numCol="1" spcCol="215900" anchor="b">
            <a:prstTxWarp prst="textNoShape">
              <a:avLst/>
            </a:prstTxWarp>
          </a:bodyPr>
          <a:lstStyle>
            <a:lvl1pPr algn="l">
              <a:defRPr lang="tr-TR" sz="2400" b="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tr-TR"/>
            </a:pPr>
            <a:r>
              <a:t>Asıl başlık stilini düzenlemek için tıklayın</a:t>
            </a:r>
          </a:p>
        </p:txBody>
      </p:sp>
      <p:sp>
        <p:nvSpPr>
          <p:cNvPr id="3" name="Picture Placeholder 2"/>
          <p:cNvSpPr>
            <a:spLocks noGrp="1" noChangeArrowheads="1"/>
            <a:extLst>
              <a:ext uri="smNativeData">
                <pr:smNativeData xmlns:pr="smNativeData" xmlns:p14="http://schemas.microsoft.com/office/powerpoint/2010/main" xmlns="" val="SMDATA_13_05fOXxMAAAAlAAAAZA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BoGwAAEAAAACYAAAAIAAAAAaAAAAAAAAA="/>
              </a:ext>
            </a:extLst>
          </p:cNvSpPr>
          <p:nvPr>
            <p:ph type="pic" idx="1"/>
          </p:nvPr>
        </p:nvSpPr>
        <p:spPr>
          <a:xfrm>
            <a:off x="677545" y="609600"/>
            <a:ext cx="8596630" cy="3845560"/>
          </a:xfrm>
        </p:spPr>
        <p:txBody>
          <a:bodyPr vert="horz" wrap="square" lIns="91440" tIns="45720" rIns="91440" bIns="45720" numCol="1" spcCol="215900" anchor="t">
            <a:prstTxWarp prst="textNoShape">
              <a:avLst/>
            </a:prstTxWarp>
          </a:bodyPr>
          <a:lstStyle>
            <a:lvl1pPr marL="0" indent="0" algn="ctr">
              <a:buNone/>
              <a:defRPr lang="tr-TR" sz="1600"/>
            </a:lvl1pPr>
            <a:lvl2pPr marL="457200" indent="0">
              <a:buNone/>
              <a:defRPr lang="tr-TR" sz="1600"/>
            </a:lvl2pPr>
            <a:lvl3pPr marL="914400" indent="0">
              <a:buNone/>
              <a:defRPr lang="tr-TR" sz="1600"/>
            </a:lvl3pPr>
            <a:lvl4pPr marL="1371600" indent="0">
              <a:buNone/>
              <a:defRPr lang="tr-TR" sz="1600"/>
            </a:lvl4pPr>
            <a:lvl5pPr marL="1828800" indent="0">
              <a:buNone/>
              <a:defRPr lang="tr-TR"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tr-TR"/>
            </a:pPr>
            <a:r>
              <a:t>Resim eklemek için simgeye tıklayın</a:t>
            </a:r>
          </a:p>
        </p:txBody>
      </p:sp>
      <p:sp>
        <p:nvSpPr>
          <p:cNvPr id="4" name="Text Placeholder 3"/>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BSEAAA05AAAqJQAAEAAAACYAAAAIAAAAAaAAAAAAAAA="/>
              </a:ext>
            </a:extLst>
          </p:cNvSpPr>
          <p:nvPr>
            <p:ph idx="2"/>
          </p:nvPr>
        </p:nvSpPr>
        <p:spPr>
          <a:xfrm>
            <a:off x="677545" y="5367655"/>
            <a:ext cx="8596630" cy="673735"/>
          </a:xfrm>
        </p:spPr>
        <p:txBody>
          <a:bodyPr vert="horz" wrap="square" lIns="91440" tIns="45720" rIns="91440" bIns="45720" numCol="1" spcCol="215900" anchor="t">
            <a:prstTxWarp prst="textNoShape">
              <a:avLst/>
            </a:prstTxWarp>
          </a:bodyPr>
          <a:lstStyle>
            <a:lvl1pPr marL="0" indent="0">
              <a:buNone/>
              <a:defRPr lang="tr-TR" sz="1200"/>
            </a:lvl1pPr>
            <a:lvl2pPr marL="457200" indent="0">
              <a:buNone/>
              <a:defRPr lang="tr-TR" sz="1200"/>
            </a:lvl2pPr>
            <a:lvl3pPr marL="914400" indent="0">
              <a:buNone/>
              <a:defRPr lang="tr-TR" sz="1000"/>
            </a:lvl3pPr>
            <a:lvl4pPr marL="1371600" indent="0">
              <a:buNone/>
              <a:defRPr lang="tr-TR" sz="900"/>
            </a:lvl4pPr>
            <a:lvl5pPr marL="1828800" indent="0">
              <a:buNone/>
              <a:defRPr lang="tr-TR"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tr-TR"/>
            </a:pPr>
            <a:r>
              <a:t>Asıl metin stillerini düzenlemek için tıklayın</a:t>
            </a:r>
          </a:p>
        </p:txBody>
      </p:sp>
      <p:sp>
        <p:nvSpPr>
          <p:cNvPr id="5" name="Date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AAAAAAAAAAA="/>
              </a:ext>
            </a:extLst>
          </p:cNvSpPr>
          <p:nvPr>
            <p:ph type="dt" sz="half" idx="10"/>
          </p:nvPr>
        </p:nvSpPr>
        <p:spPr/>
        <p:txBody>
          <a:bodyPr/>
          <a:lstStyle/>
          <a:p>
            <a:pPr>
              <a:defRPr lang="en-US"/>
            </a:pPr>
            <a:fld id="{3EF8944F-01D3-AD62-9D40-F737DA0E6BA2}" type="datetime1">
              <a:t>1.06.2021</a:t>
            </a:fld>
            <a:endParaRPr/>
          </a:p>
        </p:txBody>
      </p:sp>
      <p:sp>
        <p:nvSpPr>
          <p:cNvPr id="6" name="Foot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AAAAAAAAAAA="/>
              </a:ext>
            </a:extLst>
          </p:cNvSpPr>
          <p:nvPr>
            <p:ph type="sldNum" sz="quarter" idx="12"/>
          </p:nvPr>
        </p:nvSpPr>
        <p:spPr/>
        <p:txBody>
          <a:bodyPr/>
          <a:lstStyle/>
          <a:p>
            <a:pPr>
              <a:defRPr lang="en-US"/>
            </a:pPr>
            <a:fld id="{3EF88EBA-F4D3-AD78-9D40-022DC00E6B57}"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6"/>
          <p:cNvGrpSpPr>
            <a:extLst>
              <a:ext uri="smNativeData">
                <pr:smNativeData xmlns:pr="smNativeData" xmlns:p14="http://schemas.microsoft.com/office/powerpoint/2010/main" xmlns="" val="SMDATA_7_05fOXxMAAAAlAAAAAQAAAA8BAAAAkAAAAEgAAACQAAAASAAAAAAAAAAAAAAAAAAAABcAAAAUAAAAAAAAAAAAAAD/fwAA/38AAAAAAAAJAAAABAAAAGVlZWUMAAAAEAAAAAAAAAAAAAAAAAAAAAAAAAAfAAAAVAAAAAAAAAAAAAAAAAAAAAAAAAAAAAAAAAAAAAAAAAAAAAAAAAAAAAAAAAAAAAAAAAAAAAAAAAAAAAAAAAAAAAAAAAAAAAAAAAAAAAAAAAAAAAAAAAAAACEAAAAYAAAAFAAAAAAAAADz////AEsAADAqAAAQAAAAJgAAAAgAAAD/////AAAAAA=="/>
              </a:ext>
            </a:extLst>
          </p:cNvGrpSpPr>
          <p:nvPr/>
        </p:nvGrpSpPr>
        <p:grpSpPr>
          <a:xfrm>
            <a:off x="0" y="-8255"/>
            <a:ext cx="12192000" cy="6866255"/>
            <a:chOff x="0" y="-8255"/>
            <a:chExt cx="12192000" cy="6866255"/>
          </a:xfrm>
        </p:grpSpPr>
        <p:sp>
          <p:nvSpPr>
            <p:cNvPr id="12" name="Straight Connector 19"/>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20"/>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0" name="Rectangle 23"/>
            <p:cNvSpPr>
              <a:extLst>
                <a:ext uri="smNativeData">
                  <pr:smNativeData xmlns:pr="smNativeData" xmlns:p14="http://schemas.microsoft.com/office/powerpoint/2010/main" xmlns="" val="SMDATA_13_05fOXxMAAAAlAAAACwAAAA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A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9" name="Rectangle 25"/>
            <p:cNvSpPr>
              <a:extLst>
                <a:ext uri="smNativeData">
                  <pr:smNativeData xmlns:pr="smNativeData" xmlns:p14="http://schemas.microsoft.com/office/powerpoint/2010/main" xmlns="" val="SMDATA_13_05fOXxMAAAAlAAAACwAAAA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A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8" name="Isosceles Triangle 23"/>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A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7" name="Rectangle 27"/>
            <p:cNvSpPr>
              <a:extLst>
                <a:ext uri="smNativeData">
                  <pr:smNativeData xmlns:pr="smNativeData" xmlns:p14="http://schemas.microsoft.com/office/powerpoint/2010/main" xmlns="" val="SMDATA_13_05fOXxMAAAAlAAAACwAAAA0AAAAAbDkAAPP////7SgAAMCoAAAAAAAAAAAAAAAAAAAEAAABQAAAAAAAAAAAA4D8AAAAAAADgPwAAAAAAAOA/AAAAAAAA4D8AAAAAAADgPwAAAAAAAOA/AAAAAAAA4D8AAAAAAADgPwAAAAAAAOA/AAAAAAAA4D8CAAAAjAAAAAEAAAAAAAAAZ4om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A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69000"/>
              </a:srgbClr>
            </a:solidFill>
            <a:ln>
              <a:noFill/>
            </a:ln>
            <a:effectLst/>
          </p:spPr>
        </p:sp>
        <p:sp>
          <p:nvSpPr>
            <p:cNvPr id="6" name="Rectangle 28"/>
            <p:cNvSpPr>
              <a:extLst>
                <a:ext uri="smNativeData">
                  <pr:smNativeData xmlns:pr="smNativeData" xmlns:p14="http://schemas.microsoft.com/office/powerpoint/2010/main" xmlns="" val="SMDATA_13_05fOXxMAAAAlAAAACwAAAA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A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5" name="Rectangle 29"/>
            <p:cNvSpPr>
              <a:extLst>
                <a:ext uri="smNativeData">
                  <pr:smNativeData xmlns:pr="smNativeData" xmlns:p14="http://schemas.microsoft.com/office/powerpoint/2010/main" xmlns="" val="SMDATA_13_05fOXxMAAAAlAAAACwAAAA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A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4" name="Isosceles Triangle 27"/>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3" name="Isosceles Triangle 28"/>
            <p:cNvSpPr>
              <a:extLst>
                <a:ext uri="smNativeData">
                  <pr:smNativeData xmlns:pr="smNativeData" xmlns:p14="http://schemas.microsoft.com/office/powerpoint/2010/main" xmlns="" val="SMDATA_13_05fOXxMAAAAlAAAAagAAAA0AAAAAkAAAAEgAAACQAAAASAAAAAAAAAAAAAAAAAAAAAEAAABQAAAAAAAAAAAAAAA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sBgAAMMCAAAwKgAAAAAAACYAAAAIAAAA//////////8="/>
                </a:ext>
              </a:extLst>
            </p:cNvSpPr>
            <p:nvPr/>
          </p:nvSpPr>
          <p:spPr>
            <a:xfrm>
              <a:off x="0" y="4013200"/>
              <a:ext cx="448945" cy="2844800"/>
            </a:xfrm>
            <a:prstGeom prst="triangle">
              <a:avLst>
                <a:gd name="adj" fmla="val 0"/>
              </a:avLst>
            </a:prstGeom>
            <a:solidFill>
              <a:schemeClr val="accent1">
                <a:alpha val="84000"/>
              </a:schemeClr>
            </a:solidFill>
            <a:ln>
              <a:noFill/>
            </a:ln>
            <a:effectLst/>
          </p:spPr>
        </p:sp>
      </p:grpSp>
      <p:sp>
        <p:nvSpPr>
          <p:cNvPr id="13" name="Title Placeholder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wAMAAA05AADgCwAAEAAAACYAAAAIAAAAvy8AAP//wQE="/>
              </a:ext>
            </a:extLst>
          </p:cNvSpPr>
          <p:nvPr>
            <p:ph type="title"/>
          </p:nvPr>
        </p:nvSpPr>
        <p:spPr>
          <a:xfrm>
            <a:off x="677545" y="609600"/>
            <a:ext cx="8596630" cy="1320800"/>
          </a:xfrm>
          <a:prstGeom prst="rect">
            <a:avLst/>
          </a:prstGeom>
          <a:noFill/>
          <a:ln>
            <a:noFill/>
          </a:ln>
          <a:effectLst/>
        </p:spPr>
        <p:txBody>
          <a:bodyPr vert="horz" wrap="square" lIns="91440" tIns="45720" rIns="91440" bIns="45720" numCol="1" spcCol="215900" anchor="t">
            <a:prstTxWarp prst="textNoShape">
              <a:avLst/>
            </a:prstTxWarp>
          </a:bodyPr>
          <a:lstStyle/>
          <a:p>
            <a:pPr>
              <a:defRPr lang="tr-TR"/>
            </a:pPr>
            <a:r>
              <a:rPr dirty="0"/>
              <a:t>Asıl başlık stilini düzenlemek için tıklayın</a:t>
            </a:r>
          </a:p>
        </p:txBody>
      </p:sp>
      <p:sp>
        <p:nvSpPr>
          <p:cNvPr id="14" name="Text Placeholder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Sw0AAA05AAAqJQAAEAAAACYAAAAIAAAAPy8AAP//wQE="/>
              </a:ext>
            </a:extLst>
          </p:cNvSpPr>
          <p:nvPr>
            <p:ph type="body" idx="1"/>
          </p:nvPr>
        </p:nvSpPr>
        <p:spPr>
          <a:xfrm>
            <a:off x="677545" y="2160905"/>
            <a:ext cx="8596630" cy="3880485"/>
          </a:xfrm>
          <a:prstGeom prst="rect">
            <a:avLst/>
          </a:prstGeom>
          <a:noFill/>
          <a:ln>
            <a:noFill/>
          </a:ln>
          <a:effectLst/>
        </p:spPr>
        <p:txBody>
          <a:bodyPr vert="horz" wrap="square" lIns="91440" tIns="45720" rIns="91440" bIns="45720" numCol="1" spcCol="215900" anchor="t">
            <a:prstTxWarp prst="textNoShape">
              <a:avLst/>
            </a:prstTxWarp>
          </a:bodyPr>
          <a:lstStyle/>
          <a:p>
            <a:pPr>
              <a:defRPr lang="tr-TR"/>
            </a:pPr>
            <a:r>
              <a:t>Asıl metin stillerini düzenlemek için tıklayın</a:t>
            </a:r>
          </a:p>
          <a:p>
            <a:pPr lvl="1">
              <a:defRPr lang="tr-TR"/>
            </a:pPr>
            <a:r>
              <a:t>İkinci düzey</a:t>
            </a:r>
          </a:p>
          <a:p>
            <a:pPr lvl="2">
              <a:defRPr lang="tr-TR"/>
            </a:pPr>
            <a:r>
              <a:t>Üçüncü düzey</a:t>
            </a:r>
          </a:p>
          <a:p>
            <a:pPr lvl="3">
              <a:defRPr lang="tr-TR"/>
            </a:pPr>
            <a:r>
              <a:t>Dördüncü düzey</a:t>
            </a:r>
          </a:p>
          <a:p>
            <a:pPr lvl="4">
              <a:defRPr lang="tr-TR"/>
            </a:pPr>
            <a:r>
              <a:t>Beşinci düzey</a:t>
            </a:r>
          </a:p>
        </p:txBody>
      </p:sp>
      <p:sp>
        <p:nvSpPr>
          <p:cNvPr id="15" name="Date Placeholder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TLAAAKiUAAO8xAABpJwAAEAAAACYAAAAIAAAAv48AAP//wQE="/>
              </a:ext>
            </a:extLst>
          </p:cNvSpPr>
          <p:nvPr>
            <p:ph type="dt" sz="half" idx="2"/>
          </p:nvPr>
        </p:nvSpPr>
        <p:spPr>
          <a:xfrm>
            <a:off x="7205345" y="6041390"/>
            <a:ext cx="911860" cy="365125"/>
          </a:xfrm>
          <a:prstGeom prst="rect">
            <a:avLst/>
          </a:prstGeom>
          <a:noFill/>
          <a:ln>
            <a:noFill/>
          </a:ln>
          <a:effectLst/>
        </p:spPr>
        <p:txBody>
          <a:bodyPr vert="horz" wrap="square" lIns="91440" tIns="45720" rIns="91440" bIns="45720" numCol="1" spcCol="215900" anchor="ctr">
            <a:prstTxWarp prst="textNoShape">
              <a:avLst/>
            </a:prstTxWarp>
          </a:bodyPr>
          <a:lstStyle>
            <a:lvl1pPr algn="r">
              <a:defRPr lang="en-US" sz="9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EF881E9-A7D3-AD77-9D40-5122CF0E6B04}" type="datetime1">
              <a:t>1.06.2021</a:t>
            </a:fld>
            <a:endParaRPr/>
          </a:p>
        </p:txBody>
      </p:sp>
      <p:sp>
        <p:nvSpPr>
          <p:cNvPr id="16" name="Footer Placeholder 4"/>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rBAAAKiUAAOgqAABpJwAAEAAAACYAAAAIAAAAv48AAP//wQE="/>
              </a:ext>
            </a:extLst>
          </p:cNvSpPr>
          <p:nvPr>
            <p:ph type="ftr" sz="quarter" idx="3"/>
          </p:nvPr>
        </p:nvSpPr>
        <p:spPr>
          <a:xfrm>
            <a:off x="677545" y="6041390"/>
            <a:ext cx="6297295" cy="365125"/>
          </a:xfrm>
          <a:prstGeom prst="rect">
            <a:avLst/>
          </a:prstGeom>
          <a:noFill/>
          <a:ln>
            <a:noFill/>
          </a:ln>
          <a:effectLst/>
        </p:spPr>
        <p:txBody>
          <a:bodyPr vert="horz" wrap="square" lIns="91440" tIns="45720" rIns="91440" bIns="45720" numCol="1" spcCol="215900" anchor="ctr">
            <a:prstTxWarp prst="textNoShape">
              <a:avLst/>
            </a:prstTxWarp>
          </a:bodyPr>
          <a:lstStyle>
            <a:lvl1pPr algn="l">
              <a:defRPr lang="en-US" sz="9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17" name="Slide Number Placeholder 5"/>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ZNAAAKiUAAA05AABpJwAAEAAAACYAAAAIAAAAv48AAP//wQE="/>
              </a:ext>
            </a:extLst>
          </p:cNvSpPr>
          <p:nvPr>
            <p:ph type="sldNum" sz="quarter" idx="4"/>
          </p:nvPr>
        </p:nvSpPr>
        <p:spPr>
          <a:xfrm>
            <a:off x="8590915" y="6041390"/>
            <a:ext cx="683260" cy="365125"/>
          </a:xfrm>
          <a:prstGeom prst="rect">
            <a:avLst/>
          </a:prstGeom>
          <a:noFill/>
          <a:ln>
            <a:noFill/>
          </a:ln>
          <a:effectLst/>
        </p:spPr>
        <p:txBody>
          <a:bodyPr vert="horz" wrap="square" lIns="91440" tIns="45720" rIns="91440" bIns="45720" numCol="1" spcCol="215900" anchor="ctr">
            <a:prstTxWarp prst="textNoShape">
              <a:avLst/>
            </a:prstTxWarp>
          </a:bodyPr>
          <a:lstStyle>
            <a:lvl1pPr algn="r">
              <a:defRPr lang="en-US" sz="900">
                <a:solidFill>
                  <a:schemeClr val="accent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EF8A125-6BD3-AD57-9D40-9D02EF0E6BC8}" type="slidenum">
              <a:t>‹#›</a:t>
            </a:fld>
            <a:endParaRPr/>
          </a:p>
        </p:txBody>
      </p:sp>
      <p:pic>
        <p:nvPicPr>
          <p:cNvPr id="18" name="Picture 1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747906" y="15970"/>
            <a:ext cx="2444093" cy="1184180"/>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hf sldNum="0" hdr="0" ftr="0" dt="0"/>
  <p:txStyles>
    <p:titleStyle>
      <a:lvl1pPr marL="0" marR="0" indent="0" algn="l" defTabSz="457200">
        <a:lnSpc>
          <a:spcPct val="100000"/>
        </a:lnSpc>
        <a:spcBef>
          <a:spcPts val="0"/>
        </a:spcBef>
        <a:spcAft>
          <a:spcPts val="0"/>
        </a:spcAft>
        <a:buNone/>
        <a:tabLst/>
        <a:defRPr lang="tr-TR" sz="3600" b="0" i="0" u="none" strike="noStrike" kern="1" spc="0" baseline="0">
          <a:solidFill>
            <a:schemeClr val="accent1"/>
          </a:solidFill>
          <a:effectLst/>
          <a:latin typeface="Trebuchet MS" pitchFamily="2" charset="-94"/>
          <a:ea typeface="Trebuchet MS" pitchFamily="2" charset="-94"/>
          <a:cs typeface="Trebuchet MS" pitchFamily="2" charset="-94"/>
        </a:defRPr>
      </a:lvl1pPr>
      <a:lvl2pPr marL="4572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2pPr>
      <a:lvl3pPr marL="9144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3pPr>
      <a:lvl4pPr marL="13716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4pPr>
      <a:lvl5pPr marL="18288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5pPr>
      <a:lvl6pPr marL="22860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6pPr>
      <a:lvl7pPr marL="27432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7pPr>
      <a:lvl8pPr marL="32004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8pPr>
      <a:lvl9pPr marL="3657600" marR="0" indent="0" algn="l" defTabSz="457200">
        <a:lnSpc>
          <a:spcPct val="100000"/>
        </a:lnSpc>
        <a:spcBef>
          <a:spcPts val="0"/>
        </a:spcBef>
        <a:spcAft>
          <a:spcPts val="0"/>
        </a:spcAft>
        <a:buNone/>
        <a:tabLst/>
        <a:defRPr lang="en-US" sz="1800" b="0" i="0" u="none" strike="noStrike" kern="1" spc="0" baseline="0">
          <a:solidFill>
            <a:schemeClr val="tx2"/>
          </a:solidFill>
          <a:effectLst/>
          <a:latin typeface="Trebuchet MS" pitchFamily="2" charset="-94"/>
          <a:ea typeface="Trebuchet MS" pitchFamily="2" charset="-94"/>
          <a:cs typeface="Trebuchet MS" pitchFamily="2" charset="-94"/>
        </a:defRPr>
      </a:lvl9pPr>
    </p:titleStyle>
    <p:bodyStyle>
      <a:lvl1pPr marL="342900" marR="0" indent="-342900" algn="l" defTabSz="457200">
        <a:lnSpc>
          <a:spcPct val="100000"/>
        </a:lnSpc>
        <a:spcBef>
          <a:spcPts val="1000"/>
        </a:spcBef>
        <a:spcAft>
          <a:spcPts val="0"/>
        </a:spcAft>
        <a:buClr>
          <a:schemeClr val="accent1"/>
        </a:buClr>
        <a:buSzPts val="1440"/>
        <a:buFont typeface="Wingdings 3" charset="0"/>
        <a:buChar char=""/>
        <a:tabLst/>
        <a:defRPr lang="tr-TR" sz="1800" b="0" i="0" u="none" strike="noStrike" kern="1" spc="0" baseline="0">
          <a:solidFill>
            <a:srgbClr val="3F3F3F"/>
          </a:solidFill>
          <a:effectLst/>
          <a:latin typeface="Trebuchet MS" pitchFamily="2" charset="-94"/>
          <a:ea typeface="Trebuchet MS" pitchFamily="2" charset="-94"/>
          <a:cs typeface="Trebuchet MS" pitchFamily="2" charset="-94"/>
        </a:defRPr>
      </a:lvl1pPr>
      <a:lvl2pPr marL="742950" marR="0" indent="-285750" algn="l" defTabSz="457200">
        <a:lnSpc>
          <a:spcPct val="100000"/>
        </a:lnSpc>
        <a:spcBef>
          <a:spcPts val="1000"/>
        </a:spcBef>
        <a:spcAft>
          <a:spcPts val="0"/>
        </a:spcAft>
        <a:buClr>
          <a:schemeClr val="accent1"/>
        </a:buClr>
        <a:buSzPts val="1280"/>
        <a:buFont typeface="Wingdings 3" charset="0"/>
        <a:buChar char=""/>
        <a:tabLst/>
        <a:defRPr lang="tr-TR" sz="1600" b="0" i="0" u="none" strike="noStrike" kern="1" spc="0" baseline="0">
          <a:solidFill>
            <a:srgbClr val="3F3F3F"/>
          </a:solidFill>
          <a:effectLst/>
          <a:latin typeface="Trebuchet MS" pitchFamily="2" charset="-94"/>
          <a:ea typeface="Trebuchet MS" pitchFamily="2" charset="-94"/>
          <a:cs typeface="Trebuchet MS" pitchFamily="2" charset="-94"/>
        </a:defRPr>
      </a:lvl2pPr>
      <a:lvl3pPr marL="1143000" marR="0" indent="-228600" algn="l" defTabSz="457200">
        <a:lnSpc>
          <a:spcPct val="100000"/>
        </a:lnSpc>
        <a:spcBef>
          <a:spcPts val="1000"/>
        </a:spcBef>
        <a:spcAft>
          <a:spcPts val="0"/>
        </a:spcAft>
        <a:buClr>
          <a:schemeClr val="accent1"/>
        </a:buClr>
        <a:buSzPts val="1120"/>
        <a:buFont typeface="Wingdings 3" charset="0"/>
        <a:buChar char=""/>
        <a:tabLst/>
        <a:defRPr lang="tr-TR" sz="1400" b="0" i="0" u="none" strike="noStrike" kern="1" spc="0" baseline="0">
          <a:solidFill>
            <a:srgbClr val="3F3F3F"/>
          </a:solidFill>
          <a:effectLst/>
          <a:latin typeface="Trebuchet MS" pitchFamily="2" charset="-94"/>
          <a:ea typeface="Trebuchet MS" pitchFamily="2" charset="-94"/>
          <a:cs typeface="Trebuchet MS" pitchFamily="2" charset="-94"/>
        </a:defRPr>
      </a:lvl3pPr>
      <a:lvl4pPr marL="1600200" marR="0" indent="-228600" algn="l" defTabSz="457200">
        <a:lnSpc>
          <a:spcPct val="100000"/>
        </a:lnSpc>
        <a:spcBef>
          <a:spcPts val="1000"/>
        </a:spcBef>
        <a:spcAft>
          <a:spcPts val="0"/>
        </a:spcAft>
        <a:buClr>
          <a:schemeClr val="accent1"/>
        </a:buClr>
        <a:buSzPts val="960"/>
        <a:buFont typeface="Wingdings 3" charset="0"/>
        <a:buChar char=""/>
        <a:tabLst/>
        <a:defRPr lang="tr-TR" sz="1200" b="0" i="0" u="none" strike="noStrike" kern="1" spc="0" baseline="0">
          <a:solidFill>
            <a:srgbClr val="3F3F3F"/>
          </a:solidFill>
          <a:effectLst/>
          <a:latin typeface="Trebuchet MS" pitchFamily="2" charset="-94"/>
          <a:ea typeface="Trebuchet MS" pitchFamily="2" charset="-94"/>
          <a:cs typeface="Trebuchet MS" pitchFamily="2" charset="-94"/>
        </a:defRPr>
      </a:lvl4pPr>
      <a:lvl5pPr marL="2057400" marR="0" indent="-228600" algn="l" defTabSz="457200">
        <a:lnSpc>
          <a:spcPct val="100000"/>
        </a:lnSpc>
        <a:spcBef>
          <a:spcPts val="1000"/>
        </a:spcBef>
        <a:spcAft>
          <a:spcPts val="0"/>
        </a:spcAft>
        <a:buClr>
          <a:schemeClr val="accent1"/>
        </a:buClr>
        <a:buSzPts val="960"/>
        <a:buFont typeface="Wingdings 3" charset="0"/>
        <a:buChar char=""/>
        <a:tabLst/>
        <a:defRPr lang="tr-TR" sz="1200" b="0" i="0" u="none" strike="noStrike" kern="1" spc="0" baseline="0">
          <a:solidFill>
            <a:srgbClr val="3F3F3F"/>
          </a:solidFill>
          <a:effectLst/>
          <a:latin typeface="Trebuchet MS" pitchFamily="2" charset="-94"/>
          <a:ea typeface="Trebuchet MS" pitchFamily="2" charset="-94"/>
          <a:cs typeface="Trebuchet MS" pitchFamily="2" charset="-94"/>
        </a:defRPr>
      </a:lvl5pPr>
      <a:lvl6pPr marL="25146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6pPr>
      <a:lvl7pPr marL="29718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7pPr>
      <a:lvl8pPr marL="34290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8pPr>
      <a:lvl9pPr marL="38862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9pPr>
    </p:bodyStyle>
    <p:otherStyle>
      <a:lvl1pPr marL="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1pPr>
      <a:lvl2pPr marL="457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2pPr>
      <a:lvl3pPr marL="914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3pPr>
      <a:lvl4pPr marL="1371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4pPr>
      <a:lvl5pPr marL="18288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5pPr>
      <a:lvl6pPr marL="22860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6pPr>
      <a:lvl7pPr marL="27432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7pPr>
      <a:lvl8pPr marL="32004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8pPr>
      <a:lvl9pPr marL="3657600" marR="0" indent="0" algn="l" defTabSz="457200">
        <a:lnSpc>
          <a:spcPct val="100000"/>
        </a:lnSpc>
        <a:spcBef>
          <a:spcPts val="0"/>
        </a:spcBef>
        <a:spcAft>
          <a:spcPts val="0"/>
        </a:spcAft>
        <a:buNone/>
        <a:tabLst/>
        <a:defRPr lang="en-US" sz="1800" b="0" i="0" u="none" strike="noStrike" kern="1" spc="0" baseline="0">
          <a:solidFill>
            <a:schemeClr val="tx1"/>
          </a:solidFill>
          <a:effectLst/>
          <a:latin typeface="Trebuchet MS" pitchFamily="2" charset="-94"/>
          <a:ea typeface="Trebuchet MS" pitchFamily="2" charset="-94"/>
          <a:cs typeface="Trebuchet MS" pitchFamily="2" charset="-9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ikizeroo.net/index.php?q=aHR0cHM6Ly9lbi53aWtpcGVkaWEub3JnL3dpa2kvVHJpcGxlLW5lZ2F0aXZlX2JyZWFzdF9jYW5jZX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Rectangle 80"/>
          <p:cNvSpPr>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EAAAAJAAAA////AP///wgAAAAAAAAAAAAAAAAAAAAAAAAAAAAAAAAAAAAAeAAAAAEAAABAAAAAAAAAAAAAAABaAAAAAAAAAAAAAAAAAAAAAAAAAAAAAAAAAAAAAAAAAAAAAAAAAAAAAAAAAAAAAAAAAAAAAAAAAAAAAAAAAAAAAAAAAAAAAAAAAAAAFAAAADwAAAAAAAAAAAAAAD51Kg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PnUqAH9/fwDj3tEDzMzMAMDA/wB/f38AAAAAAAAAAAAAAAAAAAAAAAAAAAAhAAAAGAAAABQAAAAAAAAAAAAAAABLAAAwKgAAEAAAACYAAAAIAAAA//////////8="/>
              </a:ext>
            </a:extLst>
          </p:cNvSpPr>
          <p:nvPr/>
        </p:nvSpPr>
        <p:spPr>
          <a:xfrm>
            <a:off x="0" y="0"/>
            <a:ext cx="12192000" cy="6858000"/>
          </a:xfrm>
          <a:prstGeom prst="rect">
            <a:avLst/>
          </a:prstGeom>
          <a:ln>
            <a:noFill/>
          </a:ln>
          <a:effectLst/>
        </p:spPr>
        <p:txBody>
          <a:bodyPr vert="horz" wrap="square" lIns="91440" tIns="45720" rIns="91440" bIns="45720" numCol="1" spcCol="215900" anchor="ctr"/>
          <a:lstStyle/>
          <a:p>
            <a:pPr algn="ctr">
              <a:defRPr lang="en-US">
                <a:solidFill>
                  <a:srgbClr val="FFFFFF"/>
                </a:solidFill>
              </a:defRPr>
            </a:pPr>
            <a:endParaRPr/>
          </a:p>
        </p:txBody>
      </p:sp>
      <p:sp>
        <p:nvSpPr>
          <p:cNvPr id="3" name="Isosceles Triangle 82"/>
          <p:cNvSpPr>
            <a:extLst>
              <a:ext uri="smNativeData">
                <pr:smNativeData xmlns:pr="smNativeData" xmlns:p14="http://schemas.microsoft.com/office/powerpoint/2010/main" xmlns="" val="SMDATA_13_05fOXxMAAAAlAAAAagAAAC0AAAAAkAAAAEgAAACQAAAASAAAAAAAAAAAAAAAAAAAAAEAAABQAAAAAAAAAAAAAAA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sBgAAMMCAAAwKgAAEAAAACYAAAAIAAAA//////////8="/>
              </a:ext>
            </a:extLst>
          </p:cNvSpPr>
          <p:nvPr/>
        </p:nvSpPr>
        <p:spPr>
          <a:xfrm>
            <a:off x="0" y="4013200"/>
            <a:ext cx="448945" cy="2844800"/>
          </a:xfrm>
          <a:prstGeom prst="triangle">
            <a:avLst>
              <a:gd name="adj" fmla="val 0"/>
            </a:avLst>
          </a:prstGeom>
          <a:solidFill>
            <a:schemeClr val="accent1">
              <a:alpha val="84000"/>
            </a:schemeClr>
          </a:solidFill>
          <a:ln>
            <a:noFill/>
          </a:ln>
          <a:effectLst/>
        </p:spPr>
      </p:sp>
      <p:sp>
        <p:nvSpPr>
          <p:cNvPr id="4" name="Freeform: Shape 84"/>
          <p:cNvSpPr>
            <a:extLst>
              <a:ext uri="smNativeData">
                <pr:smNativeData xmlns:pr="smNativeData" xmlns:p14="http://schemas.microsoft.com/office/powerpoint/2010/main" xmlns="" val="SMDATA_13_05fOXxMAAAAlAAAACwAAAC0AAAAAiykAAAAAAAAASwAAMCoAAAAAAAABAAAAAAAAAAEAAABQAAAAAAAAAAAA4D8AAAAAAADgPwAAAAAAAOA/AAAAAAAA4D8AAAAAAADgPwAAAAAAAOA/AAAAAAAA4D8AAAAAAADgPwAAAAAAAOA/AAAAAAAA4D8CAAAAjAAAAAEAAAAAAAAAVJ45DP///wgAAAAAAAAAAAAAAAAAAAAAAAAAAAAAAAAAAAAAZAAAAAEAAABAAAAAAAAAAAAAAAAAAAAAAAAAAAAAAAAAAAAAAAAAAAAAAAAAAAAAAAAAAAAAAAAAAAAAAAAAAAAAAAAAAAAAAAAAAAAAAAAAAAAAAAAAAAAAAAAAAAAAFAAAADwAAAAAAAAAAAAAAD51Kg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AQAAAAAAAAAAAAAAAAAAAAAAAAAAAAAAAAAAAAAAAAAAPnUqAH9/fwDj3tEDzMzMAMDA/wB/f38AAAAAAAAAAAAAAAAAAAAAAAAAAAAhAAAAGAAAABQAAACLKQAAAAAAAABLAAAwKgAAEAAAACYAAAAIAAAA//////////8="/>
              </a:ext>
            </a:extLst>
          </p:cNvSpPr>
          <p:nvPr/>
        </p:nvSpPr>
        <p:spPr>
          <a:xfrm>
            <a:off x="6753225" y="0"/>
            <a:ext cx="5438775" cy="6858000"/>
          </a:xfrm>
          <a:custGeom>
            <a:avLst/>
            <a:gdLst/>
            <a:ahLst/>
            <a:cxnLst/>
            <a:rect l="0" t="0" r="5438775" b="6858000"/>
            <a:pathLst>
              <a:path w="5438775" h="6858000">
                <a:moveTo>
                  <a:pt x="0" y="0"/>
                </a:moveTo>
                <a:lnTo>
                  <a:pt x="573790" y="0"/>
                </a:lnTo>
                <a:lnTo>
                  <a:pt x="1182841" y="0"/>
                </a:lnTo>
                <a:lnTo>
                  <a:pt x="4537323" y="0"/>
                </a:lnTo>
                <a:lnTo>
                  <a:pt x="5187755" y="0"/>
                </a:lnTo>
                <a:lnTo>
                  <a:pt x="5438775" y="0"/>
                </a:lnTo>
                <a:lnTo>
                  <a:pt x="5438775" y="6858000"/>
                </a:lnTo>
                <a:lnTo>
                  <a:pt x="4802942" y="6858000"/>
                </a:lnTo>
                <a:lnTo>
                  <a:pt x="4537323" y="6858000"/>
                </a:lnTo>
                <a:lnTo>
                  <a:pt x="1182841" y="6858000"/>
                </a:lnTo>
                <a:lnTo>
                  <a:pt x="1049926" y="6858000"/>
                </a:lnTo>
                <a:close/>
              </a:path>
            </a:pathLst>
          </a:custGeom>
          <a:solidFill>
            <a:schemeClr val="accent1"/>
          </a:solidFill>
          <a:ln>
            <a:noFill/>
          </a:ln>
          <a:effectLst/>
        </p:spPr>
        <p:txBody>
          <a:bodyPr vert="horz" wrap="square" lIns="6753225" tIns="0" rIns="12192000" bIns="6858000" numCol="1" spcCol="215900" anchor="ctr"/>
          <a:lstStyle/>
          <a:p>
            <a:pPr algn="ctr">
              <a:defRPr lang="en-US">
                <a:solidFill>
                  <a:srgbClr val="FFFFFF"/>
                </a:solidFill>
              </a:defRPr>
            </a:pPr>
            <a:endParaRPr/>
          </a:p>
        </p:txBody>
      </p:sp>
      <p:sp>
        <p:nvSpPr>
          <p:cNvPr id="5" name="Straight Connector 86"/>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JTQfQ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UAAAAAAAAABQAAAAAAAAAwMD/AAAAAABkAAAAMgAAAAAAAABkAAAAAAAAAH9/fwAKAAAAHwAAAFQAAAD///8A////AQAAAAAAAAAAAAAAAAAAAAAAAAAAAAAAAAAAAAAAAAAAlNB9AAAAAAIAAAACAAAAAMDA/wB/f38AAAAAAAAAAAAAAAAAAAAAAAAAAAAhAAAAGAAAABQAAACNIQAAbhUAAABLAAAwKgAAEAAAACYAAAAIAAAA//////////8="/>
              </a:ext>
            </a:extLst>
          </p:cNvSpPr>
          <p:nvPr/>
        </p:nvSpPr>
        <p:spPr>
          <a:xfrm flipH="1">
            <a:off x="5454015" y="3483610"/>
            <a:ext cx="6737985" cy="3374390"/>
          </a:xfrm>
          <a:prstGeom prst="line">
            <a:avLst/>
          </a:prstGeom>
          <a:noFill/>
          <a:ln w="9525" cap="flat" cmpd="sng" algn="ctr">
            <a:solidFill>
              <a:srgbClr val="94D07D">
                <a:alpha val="80000"/>
              </a:srgbClr>
            </a:solidFill>
            <a:prstDash val="solid"/>
            <a:headEnd type="none"/>
            <a:tailEnd type="none"/>
          </a:ln>
          <a:effectLst/>
        </p:spPr>
      </p:sp>
      <p:sp>
        <p:nvSpPr>
          <p:cNvPr id="6" name="Straight Connector 88"/>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SeOQwZ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J45BQAAAAIAAAACAAAAAMDA/wB/f38AAAAAAAAAAAAAAAAAAAAAAAAAAAAhAAAAGAAAABQAAAAVKQAAAAAAAGAuAAAwKgAAEAAAACYAAAAIAAAA//////////8="/>
              </a:ext>
            </a:extLst>
          </p:cNvSpPr>
          <p:nvPr/>
        </p:nvSpPr>
        <p:spPr>
          <a:xfrm>
            <a:off x="6678295" y="0"/>
            <a:ext cx="860425" cy="6858000"/>
          </a:xfrm>
          <a:prstGeom prst="line">
            <a:avLst/>
          </a:prstGeom>
          <a:noFill/>
          <a:ln w="15875" cap="flat" cmpd="sng" algn="ctr">
            <a:solidFill>
              <a:schemeClr val="accent1"/>
            </a:solidFill>
            <a:prstDash val="solid"/>
            <a:headEnd type="none"/>
            <a:tailEnd type="none"/>
          </a:ln>
          <a:effectLst/>
        </p:spPr>
      </p:sp>
      <p:sp>
        <p:nvSpPr>
          <p:cNvPr id="7" name="Alt Başlık 37"/>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BaLgAApAsAAGxDAACMHgAAEAAAACYAAAAIAAAAgSAAAAAAAAA="/>
              </a:ext>
            </a:extLst>
          </p:cNvSpPr>
          <p:nvPr>
            <p:ph type="subTitle" idx="1"/>
          </p:nvPr>
        </p:nvSpPr>
        <p:spPr>
          <a:xfrm>
            <a:off x="7731442" y="2476500"/>
            <a:ext cx="3425190" cy="3073400"/>
          </a:xfrm>
        </p:spPr>
        <p:txBody>
          <a:bodyPr vert="horz" wrap="square" lIns="91440" tIns="45720" rIns="91440" bIns="45720" numCol="1" spcCol="215900" anchor="ctr">
            <a:prstTxWarp prst="textNoShape">
              <a:avLst/>
            </a:prstTxWarp>
          </a:bodyPr>
          <a:lstStyle/>
          <a:p>
            <a:pPr algn="l">
              <a:defRPr lang="tr-TR"/>
            </a:pPr>
            <a:endParaRPr lang="tr-TR" sz="2000" dirty="0">
              <a:solidFill>
                <a:srgbClr val="FFFFFF"/>
              </a:solidFill>
            </a:endParaRPr>
          </a:p>
          <a:p>
            <a:pPr algn="l">
              <a:defRPr lang="tr-TR"/>
            </a:pPr>
            <a:r>
              <a:rPr lang="tr-TR" sz="2000" i="1" dirty="0">
                <a:solidFill>
                  <a:srgbClr val="FFFFFF"/>
                </a:solidFill>
              </a:rPr>
              <a:t>Tunahan DÜNDAR    140101009 </a:t>
            </a:r>
          </a:p>
        </p:txBody>
      </p:sp>
      <p:sp>
        <p:nvSpPr>
          <p:cNvPr id="8" name="Isosceles Triangle 90"/>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irgzDU+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RRQAAAAAAAABLAADbIgAAEAAAACYAAAAIAAAA//////////8="/>
              </a:ext>
            </a:extLst>
          </p:cNvSpPr>
          <p:nvPr/>
        </p:nvSpPr>
        <p:spPr>
          <a:xfrm rot="10800000" flipH="1">
            <a:off x="11349355" y="0"/>
            <a:ext cx="842645" cy="5666105"/>
          </a:xfrm>
          <a:prstGeom prst="triangle">
            <a:avLst>
              <a:gd name="adj" fmla="val 100000"/>
            </a:avLst>
          </a:prstGeom>
          <a:solidFill>
            <a:schemeClr val="accent2">
              <a:alpha val="84000"/>
            </a:schemeClr>
          </a:solidFill>
          <a:ln>
            <a:noFill/>
          </a:ln>
          <a:effectLst/>
        </p:spPr>
      </p:sp>
      <p:sp>
        <p:nvSpPr>
          <p:cNvPr id="9" name="Unvan 3"/>
          <p:cNvSpPr>
            <a:spLocks noGrp="1" noChangeArrowheads="1"/>
            <a:extLst>
              <a:ext uri="smNativeData">
                <pr:smNativeData xmlns:pr="smNativeData" xmlns:p14="http://schemas.microsoft.com/office/powerpoint/2010/main" xmlns="" val="SMDATA_13_05fOXx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bBQAAQgUAAMgoAADuJAAAEAAAACYAAAAIAAAAgSAAAAAAAAA="/>
              </a:ext>
            </a:extLst>
          </p:cNvSpPr>
          <p:nvPr>
            <p:ph type="ctrTitle"/>
          </p:nvPr>
        </p:nvSpPr>
        <p:spPr>
          <a:xfrm>
            <a:off x="829945" y="854710"/>
            <a:ext cx="5799455" cy="5148580"/>
          </a:xfrm>
        </p:spPr>
        <p:txBody>
          <a:bodyPr vert="horz" wrap="square" lIns="91440" tIns="45720" rIns="91440" bIns="45720" numCol="1" spcCol="215900" anchor="ctr">
            <a:prstTxWarp prst="textNoShape">
              <a:avLst/>
            </a:prstTxWarp>
          </a:bodyPr>
          <a:lstStyle/>
          <a:p>
            <a:pPr>
              <a:defRPr lang="tr-TR"/>
            </a:pPr>
            <a:r>
              <a:rPr lang="tr-TR" sz="6000"/>
              <a:t>FIG TREATMENT ON BREAST CANCER</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950" y="4679"/>
            <a:ext cx="4972049" cy="2408993"/>
          </a:xfrm>
          <a:prstGeom prst="rect">
            <a:avLst/>
          </a:prstGeom>
          <a:effectLst>
            <a:glow>
              <a:schemeClr val="accent1"/>
            </a:glow>
            <a:softEdge rad="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
          <p:cNvSpPr>
            <a:spLocks noGrp="1"/>
          </p:cNvSpPr>
          <p:nvPr>
            <p:ph type="title"/>
          </p:nvPr>
        </p:nvSpPr>
        <p:spPr>
          <a:xfrm>
            <a:off x="1517452" y="288782"/>
            <a:ext cx="9144000" cy="1143000"/>
          </a:xfrm>
        </p:spPr>
        <p:txBody>
          <a:bodyPr/>
          <a:lstStyle/>
          <a:p>
            <a:pPr algn="ctr"/>
            <a:r>
              <a:rPr lang="tr-TR" dirty="0"/>
              <a:t>Material &amp; </a:t>
            </a:r>
            <a:r>
              <a:rPr lang="tr-TR" dirty="0" smtClean="0"/>
              <a:t>Methods-2</a:t>
            </a:r>
            <a:endParaRPr lang="tr-TR" dirty="0">
              <a:solidFill>
                <a:srgbClr val="C00000"/>
              </a:solidFill>
            </a:endParaRPr>
          </a:p>
        </p:txBody>
      </p:sp>
      <p:sp>
        <p:nvSpPr>
          <p:cNvPr id="12" name="İçerik Yer Tutucusu 2"/>
          <p:cNvSpPr>
            <a:spLocks noGrp="1"/>
          </p:cNvSpPr>
          <p:nvPr>
            <p:ph sz="quarter" idx="4294967295"/>
          </p:nvPr>
        </p:nvSpPr>
        <p:spPr>
          <a:xfrm>
            <a:off x="1768972" y="1418215"/>
            <a:ext cx="8640960" cy="3357407"/>
          </a:xfrm>
          <a:prstGeom prst="rect">
            <a:avLst/>
          </a:prstGeom>
        </p:spPr>
        <p:txBody>
          <a:bodyPr>
            <a:normAutofit/>
          </a:bodyPr>
          <a:lstStyle/>
          <a:p>
            <a:pPr marL="45720" indent="0" algn="just">
              <a:buNone/>
            </a:pPr>
            <a:r>
              <a:rPr lang="en-US" sz="2400" dirty="0">
                <a:solidFill>
                  <a:schemeClr val="tx1"/>
                </a:solidFill>
                <a:latin typeface="+mj-lt"/>
                <a:cs typeface="Times New Roman" panose="02020603050405020304" pitchFamily="18" charset="0"/>
              </a:rPr>
              <a:t>2018 crop obtained from</a:t>
            </a:r>
            <a:r>
              <a:rPr lang="en-US" sz="2400" dirty="0">
                <a:solidFill>
                  <a:srgbClr val="C00000"/>
                </a:solidFill>
                <a:latin typeface="+mj-lt"/>
                <a:cs typeface="Times New Roman" panose="02020603050405020304" pitchFamily="18" charset="0"/>
              </a:rPr>
              <a:t> Aydın Provincial Directorate of Agriculture</a:t>
            </a:r>
            <a:r>
              <a:rPr lang="en-US" sz="2400" dirty="0">
                <a:solidFill>
                  <a:schemeClr val="tx1"/>
                </a:solidFill>
                <a:latin typeface="+mj-lt"/>
                <a:cs typeface="Times New Roman" panose="02020603050405020304" pitchFamily="18" charset="0"/>
              </a:rPr>
              <a:t> was extracted in </a:t>
            </a:r>
            <a:r>
              <a:rPr lang="en-US" sz="2400" dirty="0">
                <a:solidFill>
                  <a:srgbClr val="C00000"/>
                </a:solidFill>
                <a:latin typeface="+mj-lt"/>
                <a:cs typeface="Times New Roman" panose="02020603050405020304" pitchFamily="18" charset="0"/>
              </a:rPr>
              <a:t>methanol </a:t>
            </a:r>
            <a:r>
              <a:rPr lang="en-US" sz="2400" dirty="0">
                <a:solidFill>
                  <a:schemeClr val="tx1"/>
                </a:solidFill>
                <a:latin typeface="+mj-lt"/>
                <a:cs typeface="Times New Roman" panose="02020603050405020304" pitchFamily="18" charset="0"/>
              </a:rPr>
              <a:t>and </a:t>
            </a:r>
            <a:r>
              <a:rPr lang="en-US" sz="2400" dirty="0">
                <a:solidFill>
                  <a:srgbClr val="C00000"/>
                </a:solidFill>
                <a:latin typeface="+mj-lt"/>
                <a:cs typeface="Times New Roman" panose="02020603050405020304" pitchFamily="18" charset="0"/>
              </a:rPr>
              <a:t>ethanol</a:t>
            </a:r>
            <a:r>
              <a:rPr lang="en-US" sz="2400" dirty="0">
                <a:solidFill>
                  <a:schemeClr val="tx1"/>
                </a:solidFill>
                <a:latin typeface="+mj-lt"/>
                <a:cs typeface="Times New Roman" panose="02020603050405020304" pitchFamily="18" charset="0"/>
              </a:rPr>
              <a:t> solvents of </a:t>
            </a:r>
            <a:r>
              <a:rPr lang="en-US" sz="2400" dirty="0" err="1">
                <a:solidFill>
                  <a:schemeClr val="tx1"/>
                </a:solidFill>
                <a:latin typeface="+mj-lt"/>
                <a:cs typeface="Times New Roman" panose="02020603050405020304" pitchFamily="18" charset="0"/>
              </a:rPr>
              <a:t>F.carica</a:t>
            </a:r>
            <a:r>
              <a:rPr lang="en-US" sz="2400" dirty="0">
                <a:solidFill>
                  <a:schemeClr val="tx1"/>
                </a:solidFill>
                <a:latin typeface="+mj-lt"/>
                <a:cs typeface="Times New Roman" panose="02020603050405020304" pitchFamily="18" charset="0"/>
              </a:rPr>
              <a:t>.</a:t>
            </a:r>
            <a:r>
              <a:rPr lang="tr-TR" sz="2800" dirty="0" smtClean="0">
                <a:solidFill>
                  <a:srgbClr val="C00000"/>
                </a:solidFill>
                <a:latin typeface="Times New Roman" panose="02020603050405020304" pitchFamily="18" charset="0"/>
                <a:cs typeface="Times New Roman" panose="02020603050405020304" pitchFamily="18" charset="0"/>
              </a:rPr>
              <a:t>(</a:t>
            </a:r>
            <a:r>
              <a:rPr lang="tr-TR" sz="2800" dirty="0">
                <a:solidFill>
                  <a:srgbClr val="C00000"/>
                </a:solidFill>
                <a:latin typeface="Times New Roman" panose="02020603050405020304" pitchFamily="18" charset="0"/>
                <a:cs typeface="Times New Roman" panose="02020603050405020304" pitchFamily="18" charset="0"/>
              </a:rPr>
              <a:t>500 mg/mL</a:t>
            </a:r>
            <a:r>
              <a:rPr lang="tr-TR" sz="2800" dirty="0" smtClean="0">
                <a:solidFill>
                  <a:srgbClr val="C00000"/>
                </a:solidFill>
                <a:latin typeface="Times New Roman" panose="02020603050405020304" pitchFamily="18" charset="0"/>
                <a:cs typeface="Times New Roman" panose="02020603050405020304" pitchFamily="18" charset="0"/>
              </a:rPr>
              <a:t>).</a:t>
            </a:r>
          </a:p>
          <a:p>
            <a:pPr marL="45720" indent="0" algn="just">
              <a:buNone/>
            </a:pPr>
            <a:r>
              <a:rPr lang="en-US" sz="2800" dirty="0"/>
              <a:t/>
            </a:r>
            <a:br>
              <a:rPr lang="en-US" sz="2800" dirty="0"/>
            </a:br>
            <a:r>
              <a:rPr lang="en-US" sz="2800" dirty="0">
                <a:solidFill>
                  <a:srgbClr val="C00000"/>
                </a:solidFill>
              </a:rPr>
              <a:t>After 24 hours </a:t>
            </a:r>
            <a:r>
              <a:rPr lang="en-US" sz="2800" dirty="0"/>
              <a:t>of incubation at room temperature, first the </a:t>
            </a:r>
            <a:r>
              <a:rPr lang="en-US" sz="2800" dirty="0">
                <a:solidFill>
                  <a:srgbClr val="C00000"/>
                </a:solidFill>
              </a:rPr>
              <a:t>organic phase </a:t>
            </a:r>
            <a:r>
              <a:rPr lang="en-US" sz="2800" dirty="0"/>
              <a:t>and then the </a:t>
            </a:r>
            <a:r>
              <a:rPr lang="en-US" sz="2800" dirty="0">
                <a:solidFill>
                  <a:srgbClr val="C00000"/>
                </a:solidFill>
              </a:rPr>
              <a:t>water phase </a:t>
            </a:r>
            <a:r>
              <a:rPr lang="en-US" sz="2800" dirty="0"/>
              <a:t>were removed with </a:t>
            </a:r>
            <a:r>
              <a:rPr lang="en-US" sz="2800" dirty="0">
                <a:solidFill>
                  <a:srgbClr val="C00000"/>
                </a:solidFill>
              </a:rPr>
              <a:t>evaporator</a:t>
            </a:r>
            <a:r>
              <a:rPr lang="en-US" sz="2800" dirty="0"/>
              <a:t> and </a:t>
            </a:r>
            <a:r>
              <a:rPr lang="en-US" sz="2800" dirty="0" err="1">
                <a:solidFill>
                  <a:srgbClr val="C00000"/>
                </a:solidFill>
              </a:rPr>
              <a:t>lyophilizer</a:t>
            </a:r>
            <a:r>
              <a:rPr lang="en-US" sz="2800" dirty="0">
                <a:solidFill>
                  <a:srgbClr val="C00000"/>
                </a:solidFill>
              </a:rPr>
              <a:t>.</a:t>
            </a:r>
            <a:endParaRPr lang="tr-TR" sz="2800" dirty="0">
              <a:solidFill>
                <a:srgbClr val="C00000"/>
              </a:solidFill>
              <a:latin typeface="Times New Roman" panose="02020603050405020304" pitchFamily="18" charset="0"/>
              <a:cs typeface="Times New Roman" panose="02020603050405020304" pitchFamily="18" charset="0"/>
            </a:endParaRPr>
          </a:p>
          <a:p>
            <a:pPr lvl="0"/>
            <a:endParaRPr lang="tr-TR" sz="2800" dirty="0">
              <a:solidFill>
                <a:schemeClr val="tx1"/>
              </a:solidFill>
            </a:endParaRPr>
          </a:p>
        </p:txBody>
      </p:sp>
      <p:pic>
        <p:nvPicPr>
          <p:cNvPr id="3074" name="Picture 2" descr="evaporator gif ile ilgili gÃ¶rsel sonuc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936" y="4552364"/>
            <a:ext cx="2308401" cy="23084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yofilizasyon gif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2170" y="4418540"/>
            <a:ext cx="2343549" cy="2442225"/>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737" y="4666742"/>
            <a:ext cx="3450033" cy="1945819"/>
          </a:xfrm>
          <a:prstGeom prst="rect">
            <a:avLst/>
          </a:prstGeom>
        </p:spPr>
      </p:pic>
    </p:spTree>
    <p:extLst>
      <p:ext uri="{BB962C8B-B14F-4D97-AF65-F5344CB8AC3E}">
        <p14:creationId xmlns:p14="http://schemas.microsoft.com/office/powerpoint/2010/main" val="32237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a:spLocks noGrp="1"/>
          </p:cNvSpPr>
          <p:nvPr>
            <p:ph sz="quarter" idx="4294967295"/>
          </p:nvPr>
        </p:nvSpPr>
        <p:spPr>
          <a:xfrm>
            <a:off x="525294" y="1431782"/>
            <a:ext cx="9819178" cy="4157458"/>
          </a:xfrm>
          <a:prstGeom prst="rect">
            <a:avLst/>
          </a:prstGeom>
        </p:spPr>
        <p:txBody>
          <a:bodyPr>
            <a:normAutofit fontScale="77500" lnSpcReduction="20000"/>
          </a:bodyPr>
          <a:lstStyle/>
          <a:p>
            <a:pPr marL="45720" indent="0" algn="ctr" rtl="0">
              <a:buNone/>
            </a:pPr>
            <a:r>
              <a:rPr lang="tr-TR" altLang="tr-TR" sz="3200" dirty="0">
                <a:solidFill>
                  <a:srgbClr val="C00000"/>
                </a:solidFill>
                <a:latin typeface="Google Sans"/>
                <a:cs typeface="Arial" panose="020B0604020202020204" pitchFamily="34" charset="0"/>
              </a:rPr>
              <a:t>Antioxidant Activity Determination Methods</a:t>
            </a:r>
            <a:endParaRPr lang="tr-TR" altLang="tr-TR" sz="2400" dirty="0">
              <a:solidFill>
                <a:srgbClr val="C00000"/>
              </a:solidFill>
              <a:latin typeface="Arial" panose="020B0604020202020204" pitchFamily="34" charset="0"/>
              <a:cs typeface="Arial" panose="020B0604020202020204" pitchFamily="34" charset="0"/>
            </a:endParaRPr>
          </a:p>
          <a:p>
            <a:pPr marL="45720" indent="0" algn="ctr">
              <a:buNone/>
            </a:pPr>
            <a:endParaRPr lang="tr-TR" sz="2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 indent="0" algn="just">
              <a:lnSpc>
                <a:spcPct val="170000"/>
              </a:lnSpc>
              <a:buNone/>
            </a:pPr>
            <a:r>
              <a:rPr lang="en-US" sz="2500" dirty="0">
                <a:solidFill>
                  <a:schemeClr val="tx1"/>
                </a:solidFill>
                <a:latin typeface="Times New Roman" panose="02020603050405020304" pitchFamily="18" charset="0"/>
                <a:cs typeface="Times New Roman" panose="02020603050405020304" pitchFamily="18" charset="0"/>
              </a:rPr>
              <a:t>Determination of Total Antioxidant Level</a:t>
            </a:r>
            <a:r>
              <a:rPr lang="tr-TR" sz="2500" dirty="0" smtClean="0">
                <a:solidFill>
                  <a:schemeClr val="tx1"/>
                </a:solidFill>
                <a:latin typeface="Times New Roman" panose="02020603050405020304" pitchFamily="18" charset="0"/>
                <a:cs typeface="Times New Roman" panose="02020603050405020304" pitchFamily="18" charset="0"/>
              </a:rPr>
              <a:t> </a:t>
            </a:r>
            <a:r>
              <a:rPr lang="tr-TR" sz="2500" dirty="0">
                <a:solidFill>
                  <a:schemeClr val="tx1"/>
                </a:solidFill>
                <a:latin typeface="Times New Roman" panose="02020603050405020304" pitchFamily="18" charset="0"/>
                <a:cs typeface="Times New Roman" panose="02020603050405020304" pitchFamily="18" charset="0"/>
              </a:rPr>
              <a:t>– </a:t>
            </a:r>
            <a:r>
              <a:rPr lang="tr-TR" sz="2500" dirty="0" smtClean="0">
                <a:solidFill>
                  <a:schemeClr val="tx1"/>
                </a:solidFill>
                <a:latin typeface="Times New Roman" panose="02020603050405020304" pitchFamily="18" charset="0"/>
                <a:cs typeface="Times New Roman" panose="02020603050405020304" pitchFamily="18" charset="0"/>
              </a:rPr>
              <a:t>(photometric)</a:t>
            </a:r>
            <a:endParaRPr lang="tr-TR" sz="2500" dirty="0">
              <a:solidFill>
                <a:schemeClr val="tx1"/>
              </a:solidFill>
              <a:latin typeface="Times New Roman" panose="02020603050405020304" pitchFamily="18" charset="0"/>
              <a:cs typeface="Times New Roman" panose="02020603050405020304" pitchFamily="18" charset="0"/>
            </a:endParaRPr>
          </a:p>
          <a:p>
            <a:pPr marL="45720" indent="0" algn="just">
              <a:lnSpc>
                <a:spcPct val="170000"/>
              </a:lnSpc>
              <a:buNone/>
            </a:pPr>
            <a:r>
              <a:rPr lang="tr-TR" sz="2500" dirty="0">
                <a:solidFill>
                  <a:srgbClr val="C00000"/>
                </a:solidFill>
                <a:latin typeface="Times New Roman" panose="02020603050405020304" pitchFamily="18" charset="0"/>
                <a:cs typeface="Times New Roman" panose="02020603050405020304" pitchFamily="18" charset="0"/>
              </a:rPr>
              <a:t>Determination of Prooxidant </a:t>
            </a:r>
            <a:r>
              <a:rPr lang="tr-TR" sz="2500" dirty="0" smtClean="0">
                <a:solidFill>
                  <a:srgbClr val="C00000"/>
                </a:solidFill>
                <a:latin typeface="Times New Roman" panose="02020603050405020304" pitchFamily="18" charset="0"/>
                <a:cs typeface="Times New Roman" panose="02020603050405020304" pitchFamily="18" charset="0"/>
              </a:rPr>
              <a:t>Capacity- (photometric) </a:t>
            </a:r>
            <a:endParaRPr lang="tr-TR" sz="2500" dirty="0">
              <a:solidFill>
                <a:srgbClr val="C00000"/>
              </a:solidFill>
              <a:latin typeface="Times New Roman" panose="02020603050405020304" pitchFamily="18" charset="0"/>
              <a:cs typeface="Times New Roman" panose="02020603050405020304" pitchFamily="18" charset="0"/>
            </a:endParaRPr>
          </a:p>
          <a:p>
            <a:pPr marL="45720" indent="0" algn="just">
              <a:lnSpc>
                <a:spcPct val="170000"/>
              </a:lnSpc>
              <a:buNone/>
            </a:pPr>
            <a:r>
              <a:rPr lang="en-US" sz="2500" dirty="0">
                <a:solidFill>
                  <a:schemeClr val="tx1"/>
                </a:solidFill>
                <a:latin typeface="Times New Roman" panose="02020603050405020304" pitchFamily="18" charset="0"/>
                <a:cs typeface="Times New Roman" panose="02020603050405020304" pitchFamily="18" charset="0"/>
              </a:rPr>
              <a:t>Determination of Total Phenolic Content</a:t>
            </a:r>
            <a:r>
              <a:rPr lang="tr-TR" sz="2500" dirty="0" smtClean="0">
                <a:solidFill>
                  <a:schemeClr val="tx1"/>
                </a:solidFill>
                <a:latin typeface="Times New Roman" panose="02020603050405020304" pitchFamily="18" charset="0"/>
                <a:cs typeface="Times New Roman" panose="02020603050405020304" pitchFamily="18" charset="0"/>
              </a:rPr>
              <a:t> – (photometric)</a:t>
            </a:r>
            <a:endParaRPr lang="tr-TR" sz="2500" dirty="0">
              <a:solidFill>
                <a:schemeClr val="tx1"/>
              </a:solidFill>
              <a:latin typeface="Times New Roman" panose="02020603050405020304" pitchFamily="18" charset="0"/>
              <a:cs typeface="Times New Roman" panose="02020603050405020304" pitchFamily="18" charset="0"/>
            </a:endParaRPr>
          </a:p>
          <a:p>
            <a:pPr marL="45720" indent="0" algn="just">
              <a:lnSpc>
                <a:spcPct val="170000"/>
              </a:lnSpc>
              <a:buNone/>
            </a:pPr>
            <a:r>
              <a:rPr lang="en-US" sz="2500" dirty="0">
                <a:solidFill>
                  <a:srgbClr val="C00000"/>
                </a:solidFill>
                <a:latin typeface="Times New Roman" panose="02020603050405020304" pitchFamily="18" charset="0"/>
                <a:cs typeface="Times New Roman" panose="02020603050405020304" pitchFamily="18" charset="0"/>
              </a:rPr>
              <a:t>Determination of Total Flavonoid Content</a:t>
            </a:r>
            <a:r>
              <a:rPr lang="tr-TR" sz="2500" dirty="0" smtClean="0">
                <a:solidFill>
                  <a:srgbClr val="C00000"/>
                </a:solidFill>
                <a:latin typeface="Times New Roman" panose="02020603050405020304" pitchFamily="18" charset="0"/>
                <a:cs typeface="Times New Roman" panose="02020603050405020304" pitchFamily="18" charset="0"/>
              </a:rPr>
              <a:t>– (photometric)</a:t>
            </a:r>
            <a:endParaRPr lang="tr-TR" sz="2500" dirty="0">
              <a:solidFill>
                <a:srgbClr val="C00000"/>
              </a:solidFill>
              <a:latin typeface="Times New Roman" panose="02020603050405020304" pitchFamily="18" charset="0"/>
              <a:cs typeface="Times New Roman" panose="02020603050405020304" pitchFamily="18" charset="0"/>
            </a:endParaRPr>
          </a:p>
          <a:p>
            <a:pPr marL="45720" indent="0" algn="just">
              <a:lnSpc>
                <a:spcPct val="170000"/>
              </a:lnSpc>
              <a:buNone/>
            </a:pPr>
            <a:r>
              <a:rPr lang="en-US" sz="2300" dirty="0" smtClean="0">
                <a:solidFill>
                  <a:schemeClr val="tx1"/>
                </a:solidFill>
                <a:latin typeface="Times New Roman" panose="02020603050405020304" pitchFamily="18" charset="0"/>
                <a:cs typeface="Times New Roman" panose="02020603050405020304" pitchFamily="18" charset="0"/>
              </a:rPr>
              <a:t>Measurement </a:t>
            </a:r>
            <a:r>
              <a:rPr lang="en-US" sz="2300" dirty="0">
                <a:solidFill>
                  <a:schemeClr val="tx1"/>
                </a:solidFill>
                <a:latin typeface="Times New Roman" panose="02020603050405020304" pitchFamily="18" charset="0"/>
                <a:cs typeface="Times New Roman" panose="02020603050405020304" pitchFamily="18" charset="0"/>
              </a:rPr>
              <a:t>of copper (II) ion-reducing antioxidant capacity (CUPRAC)</a:t>
            </a:r>
            <a:r>
              <a:rPr lang="tr-TR" sz="2300" dirty="0" smtClean="0">
                <a:solidFill>
                  <a:schemeClr val="tx1"/>
                </a:solidFill>
                <a:latin typeface="Times New Roman" panose="02020603050405020304" pitchFamily="18" charset="0"/>
                <a:cs typeface="Times New Roman" panose="02020603050405020304" pitchFamily="18" charset="0"/>
              </a:rPr>
              <a:t>– (photometric)</a:t>
            </a:r>
            <a:endParaRPr lang="tr-TR" sz="2300" dirty="0">
              <a:solidFill>
                <a:schemeClr val="tx1"/>
              </a:solidFill>
              <a:latin typeface="Times New Roman" panose="02020603050405020304" pitchFamily="18" charset="0"/>
              <a:cs typeface="Times New Roman" panose="02020603050405020304" pitchFamily="18" charset="0"/>
            </a:endParaRPr>
          </a:p>
          <a:p>
            <a:pPr marL="45720" indent="0" algn="just">
              <a:lnSpc>
                <a:spcPct val="170000"/>
              </a:lnSpc>
              <a:buNone/>
            </a:pPr>
            <a:r>
              <a:rPr lang="en-US" sz="2500" dirty="0">
                <a:solidFill>
                  <a:srgbClr val="C00000"/>
                </a:solidFill>
                <a:latin typeface="Times New Roman" panose="02020603050405020304" pitchFamily="18" charset="0"/>
                <a:cs typeface="Times New Roman" panose="02020603050405020304" pitchFamily="18" charset="0"/>
              </a:rPr>
              <a:t>Determination of DPPH (2,2-Diphenyl-1-picrylhydrazyl) free radical activity</a:t>
            </a:r>
            <a:r>
              <a:rPr lang="tr-TR" sz="2500" dirty="0" smtClean="0">
                <a:solidFill>
                  <a:srgbClr val="C00000"/>
                </a:solidFill>
                <a:latin typeface="Times New Roman" panose="02020603050405020304" pitchFamily="18" charset="0"/>
                <a:cs typeface="Times New Roman" panose="02020603050405020304" pitchFamily="18" charset="0"/>
              </a:rPr>
              <a:t>– (photometric)</a:t>
            </a:r>
            <a:endParaRPr lang="tr-TR" sz="2500" dirty="0">
              <a:solidFill>
                <a:srgbClr val="C00000"/>
              </a:solidFill>
              <a:latin typeface="Times New Roman" panose="02020603050405020304" pitchFamily="18" charset="0"/>
              <a:cs typeface="Times New Roman" panose="02020603050405020304" pitchFamily="18" charset="0"/>
            </a:endParaRPr>
          </a:p>
          <a:p>
            <a:pPr marL="45720" indent="0" algn="just">
              <a:buNone/>
            </a:pPr>
            <a:endParaRPr lang="tr-TR" sz="2500" dirty="0">
              <a:solidFill>
                <a:srgbClr val="0070C0"/>
              </a:solidFill>
              <a:latin typeface="Times New Roman" panose="02020603050405020304" pitchFamily="18" charset="0"/>
              <a:cs typeface="Times New Roman" panose="02020603050405020304" pitchFamily="18" charset="0"/>
            </a:endParaRPr>
          </a:p>
          <a:p>
            <a:pPr marL="45720" indent="0" algn="ctr">
              <a:buNone/>
            </a:pPr>
            <a:endParaRPr lang="tr-TR" sz="2500" dirty="0">
              <a:solidFill>
                <a:srgbClr val="0070C0"/>
              </a:solidFill>
              <a:latin typeface="Times New Roman" panose="02020603050405020304" pitchFamily="18" charset="0"/>
              <a:cs typeface="Times New Roman" panose="02020603050405020304" pitchFamily="18" charset="0"/>
            </a:endParaRPr>
          </a:p>
          <a:p>
            <a:pPr marL="45720" indent="0" algn="ctr">
              <a:buNone/>
            </a:pPr>
            <a:endParaRPr lang="tr-TR" sz="2500" dirty="0">
              <a:solidFill>
                <a:srgbClr val="0070C0"/>
              </a:solidFill>
              <a:latin typeface="Times New Roman" panose="02020603050405020304" pitchFamily="18" charset="0"/>
              <a:cs typeface="Times New Roman" panose="02020603050405020304" pitchFamily="18" charset="0"/>
            </a:endParaRPr>
          </a:p>
        </p:txBody>
      </p:sp>
      <p:sp>
        <p:nvSpPr>
          <p:cNvPr id="8" name="Başlık 1"/>
          <p:cNvSpPr>
            <a:spLocks noGrp="1"/>
          </p:cNvSpPr>
          <p:nvPr>
            <p:ph type="title"/>
          </p:nvPr>
        </p:nvSpPr>
        <p:spPr>
          <a:xfrm>
            <a:off x="0" y="288782"/>
            <a:ext cx="10661452" cy="1143000"/>
          </a:xfrm>
        </p:spPr>
        <p:txBody>
          <a:bodyPr/>
          <a:lstStyle/>
          <a:p>
            <a:pPr algn="ctr"/>
            <a:r>
              <a:rPr lang="tr-TR" dirty="0"/>
              <a:t>Material &amp; </a:t>
            </a:r>
            <a:r>
              <a:rPr lang="tr-TR" dirty="0" smtClean="0"/>
              <a:t>Methods-3</a:t>
            </a:r>
            <a:endParaRPr lang="tr-TR" dirty="0">
              <a:solidFill>
                <a:srgbClr val="C00000"/>
              </a:solidFill>
            </a:endParaRPr>
          </a:p>
        </p:txBody>
      </p:sp>
      <p:sp>
        <p:nvSpPr>
          <p:cNvPr id="13" name="Rectangle 9"/>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18"/>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7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75520" y="1349896"/>
            <a:ext cx="8640960" cy="1143000"/>
          </a:xfrm>
        </p:spPr>
        <p:txBody>
          <a:bodyPr/>
          <a:lstStyle/>
          <a:p>
            <a:pPr algn="ctr"/>
            <a:r>
              <a:rPr lang="tr-TR" sz="2000" dirty="0">
                <a:solidFill>
                  <a:srgbClr val="C00000"/>
                </a:solidFill>
                <a:effectLst>
                  <a:outerShdw blurRad="38100" dist="38100" dir="2700000" algn="tl">
                    <a:srgbClr val="000000">
                      <a:alpha val="43137"/>
                    </a:srgbClr>
                  </a:outerShdw>
                  <a:reflection blurRad="6350" stA="55000" endA="300" endPos="45500" dir="5400000" sy="-100000" algn="bl" rotWithShape="0"/>
                </a:effectLst>
                <a:ea typeface="+mj-lt"/>
                <a:cs typeface="+mj-lt"/>
              </a:rPr>
              <a:t>ICP-MS ile Ağır Metal Tayin </a:t>
            </a:r>
            <a:endParaRPr lang="tr-TR" sz="2000" dirty="0">
              <a:solidFill>
                <a:srgbClr val="C000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3" name="İçerik Yer Tutucusu 2"/>
          <p:cNvSpPr>
            <a:spLocks noGrp="1"/>
          </p:cNvSpPr>
          <p:nvPr>
            <p:ph sz="quarter" idx="4294967295"/>
          </p:nvPr>
        </p:nvSpPr>
        <p:spPr>
          <a:xfrm>
            <a:off x="875489" y="2060848"/>
            <a:ext cx="4315793" cy="3816424"/>
          </a:xfrm>
          <a:prstGeom prst="rect">
            <a:avLst/>
          </a:prstGeom>
        </p:spPr>
        <p:txBody>
          <a:bodyPr>
            <a:noAutofit/>
          </a:bodyPr>
          <a:lstStyle/>
          <a:p>
            <a:pPr marL="45720" indent="0">
              <a:lnSpc>
                <a:spcPct val="150000"/>
              </a:lnSpc>
              <a:buNone/>
            </a:pPr>
            <a:r>
              <a:rPr lang="en-US" sz="2400" dirty="0">
                <a:solidFill>
                  <a:schemeClr val="tx1"/>
                </a:solidFill>
                <a:ea typeface="+mn-lt"/>
                <a:cs typeface="+mn-lt"/>
              </a:rPr>
              <a:t>In this study, the heavy metal contents of </a:t>
            </a:r>
            <a:r>
              <a:rPr lang="en-US" sz="2400" dirty="0">
                <a:solidFill>
                  <a:srgbClr val="C00000"/>
                </a:solidFill>
                <a:ea typeface="+mn-lt"/>
                <a:cs typeface="+mn-lt"/>
              </a:rPr>
              <a:t>Cr, </a:t>
            </a:r>
            <a:r>
              <a:rPr lang="en-US" sz="2400" dirty="0" err="1">
                <a:solidFill>
                  <a:srgbClr val="C00000"/>
                </a:solidFill>
                <a:ea typeface="+mn-lt"/>
                <a:cs typeface="+mn-lt"/>
              </a:rPr>
              <a:t>Mn</a:t>
            </a:r>
            <a:r>
              <a:rPr lang="en-US" sz="2400" dirty="0">
                <a:solidFill>
                  <a:srgbClr val="C00000"/>
                </a:solidFill>
                <a:ea typeface="+mn-lt"/>
                <a:cs typeface="+mn-lt"/>
              </a:rPr>
              <a:t>, Co, Ni, Cu, As, Cd, Hg</a:t>
            </a:r>
            <a:r>
              <a:rPr lang="en-US" sz="2400" dirty="0">
                <a:solidFill>
                  <a:schemeClr val="tx1"/>
                </a:solidFill>
                <a:ea typeface="+mn-lt"/>
                <a:cs typeface="+mn-lt"/>
              </a:rPr>
              <a:t> of the samples were examined and the concentrations of metals were determined by </a:t>
            </a:r>
            <a:r>
              <a:rPr lang="en-US" sz="2400" dirty="0">
                <a:solidFill>
                  <a:srgbClr val="C00000"/>
                </a:solidFill>
                <a:ea typeface="+mn-lt"/>
                <a:cs typeface="+mn-lt"/>
              </a:rPr>
              <a:t>ICP-MS</a:t>
            </a:r>
            <a:r>
              <a:rPr lang="en-US" sz="2400" dirty="0">
                <a:solidFill>
                  <a:schemeClr val="tx1"/>
                </a:solidFill>
                <a:ea typeface="+mn-lt"/>
                <a:cs typeface="+mn-lt"/>
              </a:rPr>
              <a:t>.</a:t>
            </a:r>
            <a:endParaRPr lang="tr-TR" sz="2400" dirty="0">
              <a:solidFill>
                <a:schemeClr val="tx1"/>
              </a:solidFill>
            </a:endParaRPr>
          </a:p>
        </p:txBody>
      </p:sp>
      <p:sp>
        <p:nvSpPr>
          <p:cNvPr id="8"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2"/>
                </a:solidFill>
              </a:rPr>
              <a:t>Material &amp; </a:t>
            </a:r>
            <a:r>
              <a:rPr lang="tr-TR" dirty="0" smtClean="0">
                <a:solidFill>
                  <a:schemeClr val="accent2"/>
                </a:solidFill>
              </a:rPr>
              <a:t>Methods-4</a:t>
            </a:r>
            <a:endParaRPr lang="tr-TR" dirty="0">
              <a:solidFill>
                <a:schemeClr val="accent2"/>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5832919" y="2060848"/>
            <a:ext cx="4465381" cy="278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79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98799" y="1374874"/>
            <a:ext cx="9150956" cy="531782"/>
          </a:xfrm>
        </p:spPr>
        <p:txBody>
          <a:bodyPr/>
          <a:lstStyle/>
          <a:p>
            <a:pPr algn="ctr" rtl="0"/>
            <a:r>
              <a:rPr lang="tr-TR" altLang="tr-TR" dirty="0">
                <a:solidFill>
                  <a:srgbClr val="C00000"/>
                </a:solidFill>
                <a:latin typeface="Google Sans"/>
                <a:cs typeface="Arial" panose="020B0604020202020204" pitchFamily="34" charset="0"/>
              </a:rPr>
              <a:t>Biological Activity Experiments</a:t>
            </a:r>
            <a:r>
              <a:rPr lang="tr-TR" altLang="tr-TR" dirty="0">
                <a:solidFill>
                  <a:srgbClr val="C00000"/>
                </a:solidFill>
                <a:latin typeface="Arial" panose="020B0604020202020204" pitchFamily="34" charset="0"/>
                <a:cs typeface="Arial" panose="020B0604020202020204" pitchFamily="34" charset="0"/>
              </a:rPr>
              <a:t/>
            </a:r>
            <a:br>
              <a:rPr lang="tr-TR" altLang="tr-TR" dirty="0">
                <a:solidFill>
                  <a:srgbClr val="C00000"/>
                </a:solidFill>
                <a:latin typeface="Arial" panose="020B0604020202020204" pitchFamily="34" charset="0"/>
                <a:cs typeface="Arial" panose="020B0604020202020204" pitchFamily="34" charset="0"/>
              </a:rPr>
            </a:br>
            <a:endParaRPr lang="tr-TR" dirty="0">
              <a:solidFill>
                <a:srgbClr val="C00000"/>
              </a:solidFill>
            </a:endParaRPr>
          </a:p>
        </p:txBody>
      </p:sp>
      <p:sp>
        <p:nvSpPr>
          <p:cNvPr id="3" name="İçerik Yer Tutucusu 2"/>
          <p:cNvSpPr>
            <a:spLocks noGrp="1"/>
          </p:cNvSpPr>
          <p:nvPr>
            <p:ph sz="quarter" idx="4294967295"/>
          </p:nvPr>
        </p:nvSpPr>
        <p:spPr>
          <a:xfrm>
            <a:off x="1768972" y="2122086"/>
            <a:ext cx="8640960" cy="4525963"/>
          </a:xfrm>
          <a:prstGeom prst="rect">
            <a:avLst/>
          </a:prstGeom>
        </p:spPr>
        <p:txBody>
          <a:bodyPr>
            <a:normAutofit/>
          </a:bodyPr>
          <a:lstStyle/>
          <a:p>
            <a:pPr marL="45720" indent="0" algn="just">
              <a:buNone/>
            </a:pPr>
            <a:r>
              <a:rPr lang="en-US" sz="2000" i="1" dirty="0">
                <a:solidFill>
                  <a:schemeClr val="tx1"/>
                </a:solidFill>
                <a:latin typeface="Times New Roman" panose="02020603050405020304" pitchFamily="18" charset="0"/>
                <a:ea typeface="+mn-lt"/>
                <a:cs typeface="Times New Roman" panose="02020603050405020304" pitchFamily="18" charset="0"/>
              </a:rPr>
              <a:t>Methanol extract ..</a:t>
            </a:r>
          </a:p>
          <a:p>
            <a:pPr marL="45720" indent="0" algn="just">
              <a:buNone/>
            </a:pPr>
            <a:r>
              <a:rPr lang="en-US" sz="2000" i="1" dirty="0">
                <a:solidFill>
                  <a:schemeClr val="tx1"/>
                </a:solidFill>
                <a:latin typeface="Times New Roman" panose="02020603050405020304" pitchFamily="18" charset="0"/>
                <a:ea typeface="+mn-lt"/>
                <a:cs typeface="Times New Roman" panose="02020603050405020304" pitchFamily="18" charset="0"/>
              </a:rPr>
              <a:t>Different concentrations of </a:t>
            </a:r>
            <a:r>
              <a:rPr lang="en-US" sz="2000" i="1" dirty="0" err="1">
                <a:solidFill>
                  <a:schemeClr val="tx1"/>
                </a:solidFill>
                <a:latin typeface="Times New Roman" panose="02020603050405020304" pitchFamily="18" charset="0"/>
                <a:ea typeface="+mn-lt"/>
                <a:cs typeface="Times New Roman" panose="02020603050405020304" pitchFamily="18" charset="0"/>
              </a:rPr>
              <a:t>Ficus</a:t>
            </a:r>
            <a:r>
              <a:rPr lang="en-US" sz="2000" i="1" dirty="0">
                <a:solidFill>
                  <a:schemeClr val="tx1"/>
                </a:solidFill>
                <a:latin typeface="Times New Roman" panose="02020603050405020304" pitchFamily="18" charset="0"/>
                <a:ea typeface="+mn-lt"/>
                <a:cs typeface="Times New Roman" panose="02020603050405020304" pitchFamily="18" charset="0"/>
              </a:rPr>
              <a:t> </a:t>
            </a:r>
            <a:r>
              <a:rPr lang="en-US" sz="2000" i="1" dirty="0" err="1">
                <a:solidFill>
                  <a:schemeClr val="tx1"/>
                </a:solidFill>
                <a:latin typeface="Times New Roman" panose="02020603050405020304" pitchFamily="18" charset="0"/>
                <a:ea typeface="+mn-lt"/>
                <a:cs typeface="Times New Roman" panose="02020603050405020304" pitchFamily="18" charset="0"/>
              </a:rPr>
              <a:t>carica</a:t>
            </a:r>
            <a:r>
              <a:rPr lang="en-US" sz="2000" i="1" dirty="0">
                <a:solidFill>
                  <a:schemeClr val="tx1"/>
                </a:solidFill>
                <a:latin typeface="Times New Roman" panose="02020603050405020304" pitchFamily="18" charset="0"/>
                <a:ea typeface="+mn-lt"/>
                <a:cs typeface="Times New Roman" panose="02020603050405020304" pitchFamily="18" charset="0"/>
              </a:rPr>
              <a:t> extract were applied on Breast cancer cell lines.</a:t>
            </a:r>
            <a:endParaRPr lang="en-US" sz="2000" dirty="0">
              <a:solidFill>
                <a:schemeClr val="tx1"/>
              </a:solidFill>
              <a:latin typeface="Times New Roman" panose="02020603050405020304" pitchFamily="18" charset="0"/>
              <a:ea typeface="+mn-lt"/>
              <a:cs typeface="Times New Roman" panose="02020603050405020304" pitchFamily="18" charset="0"/>
            </a:endParaRPr>
          </a:p>
          <a:p>
            <a:pPr marL="45720" indent="0" algn="just">
              <a:buNone/>
            </a:pPr>
            <a:r>
              <a:rPr lang="tr-TR" sz="2000" b="1" dirty="0">
                <a:solidFill>
                  <a:srgbClr val="C00000"/>
                </a:solidFill>
                <a:latin typeface="Times New Roman" panose="02020603050405020304" pitchFamily="18" charset="0"/>
                <a:ea typeface="+mn-lt"/>
                <a:cs typeface="Times New Roman" panose="02020603050405020304" pitchFamily="18" charset="0"/>
              </a:rPr>
              <a:t>Viability Test </a:t>
            </a:r>
            <a:r>
              <a:rPr lang="tr-TR" sz="2000" dirty="0">
                <a:solidFill>
                  <a:srgbClr val="C00000"/>
                </a:solidFill>
                <a:latin typeface="Times New Roman" panose="02020603050405020304" pitchFamily="18" charset="0"/>
                <a:ea typeface="+mn-lt"/>
                <a:cs typeface="Times New Roman" panose="02020603050405020304" pitchFamily="18" charset="0"/>
              </a:rPr>
              <a:t>- </a:t>
            </a:r>
            <a:r>
              <a:rPr lang="tr-TR" sz="2000" dirty="0">
                <a:solidFill>
                  <a:schemeClr val="tx1"/>
                </a:solidFill>
                <a:latin typeface="Times New Roman" panose="02020603050405020304" pitchFamily="18" charset="0"/>
                <a:ea typeface="+mn-lt"/>
                <a:cs typeface="Times New Roman" panose="02020603050405020304" pitchFamily="18" charset="0"/>
              </a:rPr>
              <a:t>Intracellular ATP was measured </a:t>
            </a:r>
            <a:r>
              <a:rPr lang="tr-TR" sz="2000" dirty="0">
                <a:solidFill>
                  <a:srgbClr val="C00000"/>
                </a:solidFill>
                <a:latin typeface="Times New Roman" panose="02020603050405020304" pitchFamily="18" charset="0"/>
                <a:ea typeface="+mn-lt"/>
                <a:cs typeface="Times New Roman" panose="02020603050405020304" pitchFamily="18" charset="0"/>
              </a:rPr>
              <a:t>luminometrically</a:t>
            </a:r>
            <a:r>
              <a:rPr lang="tr-TR" sz="2000" dirty="0">
                <a:solidFill>
                  <a:schemeClr val="tx1"/>
                </a:solidFill>
                <a:latin typeface="Times New Roman" panose="02020603050405020304" pitchFamily="18" charset="0"/>
                <a:ea typeface="+mn-lt"/>
                <a:cs typeface="Times New Roman" panose="02020603050405020304" pitchFamily="18" charset="0"/>
              </a:rPr>
              <a:t>.</a:t>
            </a:r>
          </a:p>
          <a:p>
            <a:pPr marL="45720" indent="0" algn="just">
              <a:buNone/>
            </a:pPr>
            <a:r>
              <a:rPr lang="tr-TR" sz="2000" b="1" dirty="0">
                <a:solidFill>
                  <a:srgbClr val="C00000"/>
                </a:solidFill>
                <a:latin typeface="Times New Roman" panose="02020603050405020304" pitchFamily="18" charset="0"/>
                <a:ea typeface="+mn-lt"/>
                <a:cs typeface="Times New Roman" panose="02020603050405020304" pitchFamily="18" charset="0"/>
              </a:rPr>
              <a:t>Intracellular Reactive Oxygen Species (ROS)</a:t>
            </a:r>
            <a:r>
              <a:rPr lang="tr-TR" sz="2000" dirty="0">
                <a:solidFill>
                  <a:srgbClr val="C00000"/>
                </a:solidFill>
                <a:latin typeface="Times New Roman" panose="02020603050405020304" pitchFamily="18" charset="0"/>
                <a:ea typeface="+mn-lt"/>
                <a:cs typeface="Times New Roman" panose="02020603050405020304" pitchFamily="18" charset="0"/>
              </a:rPr>
              <a:t> level was measured fluorometrically </a:t>
            </a:r>
            <a:r>
              <a:rPr lang="tr-TR" sz="2000" dirty="0">
                <a:solidFill>
                  <a:schemeClr val="tx1"/>
                </a:solidFill>
                <a:latin typeface="Times New Roman" panose="02020603050405020304" pitchFamily="18" charset="0"/>
                <a:ea typeface="+mn-lt"/>
                <a:cs typeface="Times New Roman" panose="02020603050405020304" pitchFamily="18" charset="0"/>
              </a:rPr>
              <a:t>using H2DCFDA fluorescence dye</a:t>
            </a:r>
            <a:r>
              <a:rPr lang="tr-TR" sz="2000" b="1" dirty="0">
                <a:solidFill>
                  <a:srgbClr val="C00000"/>
                </a:solidFill>
                <a:latin typeface="Times New Roman" panose="02020603050405020304" pitchFamily="18" charset="0"/>
                <a:ea typeface="+mn-lt"/>
                <a:cs typeface="Times New Roman" panose="02020603050405020304" pitchFamily="18" charset="0"/>
              </a:rPr>
              <a:t>.</a:t>
            </a:r>
          </a:p>
          <a:p>
            <a:pPr marL="45720" indent="0" algn="just">
              <a:buNone/>
            </a:pPr>
            <a:r>
              <a:rPr lang="tr-TR" sz="2000" b="1" dirty="0">
                <a:solidFill>
                  <a:srgbClr val="C00000"/>
                </a:solidFill>
                <a:latin typeface="Times New Roman" panose="02020603050405020304" pitchFamily="18" charset="0"/>
                <a:ea typeface="+mn-lt"/>
                <a:cs typeface="Times New Roman" panose="02020603050405020304" pitchFamily="18" charset="0"/>
              </a:rPr>
              <a:t>Intracellular Glutathione Level - </a:t>
            </a:r>
            <a:r>
              <a:rPr lang="tr-TR" sz="2000" dirty="0">
                <a:solidFill>
                  <a:schemeClr val="tx1"/>
                </a:solidFill>
                <a:latin typeface="Times New Roman" panose="02020603050405020304" pitchFamily="18" charset="0"/>
                <a:ea typeface="+mn-lt"/>
                <a:cs typeface="Times New Roman" panose="02020603050405020304" pitchFamily="18" charset="0"/>
              </a:rPr>
              <a:t>measured by luminometric method</a:t>
            </a:r>
            <a:r>
              <a:rPr lang="tr-TR" sz="2000" b="1" dirty="0">
                <a:solidFill>
                  <a:srgbClr val="C00000"/>
                </a:solidFill>
                <a:latin typeface="Times New Roman" panose="02020603050405020304" pitchFamily="18" charset="0"/>
                <a:ea typeface="+mn-lt"/>
                <a:cs typeface="Times New Roman" panose="02020603050405020304" pitchFamily="18" charset="0"/>
              </a:rPr>
              <a:t>.</a:t>
            </a:r>
          </a:p>
          <a:p>
            <a:pPr marL="45720" indent="0" algn="just">
              <a:buNone/>
            </a:pPr>
            <a:r>
              <a:rPr lang="tr-TR" sz="2000" b="1" dirty="0">
                <a:solidFill>
                  <a:srgbClr val="C00000"/>
                </a:solidFill>
                <a:latin typeface="Times New Roman" panose="02020603050405020304" pitchFamily="18" charset="0"/>
                <a:ea typeface="+mn-lt"/>
                <a:cs typeface="Times New Roman" panose="02020603050405020304" pitchFamily="18" charset="0"/>
              </a:rPr>
              <a:t>Mitochondrial Membrane Potential - </a:t>
            </a:r>
            <a:r>
              <a:rPr lang="tr-TR" sz="2000" dirty="0">
                <a:solidFill>
                  <a:schemeClr val="tx1"/>
                </a:solidFill>
                <a:latin typeface="Times New Roman" panose="02020603050405020304" pitchFamily="18" charset="0"/>
                <a:ea typeface="+mn-lt"/>
                <a:cs typeface="Times New Roman" panose="02020603050405020304" pitchFamily="18" charset="0"/>
              </a:rPr>
              <a:t>was measured fluorometrically using DiO3C6 dye.</a:t>
            </a:r>
          </a:p>
          <a:p>
            <a:pPr algn="just"/>
            <a:endParaRPr lang="en-US" dirty="0" smtClean="0">
              <a:solidFill>
                <a:srgbClr val="000000"/>
              </a:solidFill>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5"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2"/>
                </a:solidFill>
              </a:rPr>
              <a:t>Material &amp; </a:t>
            </a:r>
            <a:r>
              <a:rPr lang="tr-TR" dirty="0" smtClean="0">
                <a:solidFill>
                  <a:schemeClr val="accent2"/>
                </a:solidFill>
              </a:rPr>
              <a:t>Methods--5</a:t>
            </a:r>
            <a:endParaRPr lang="tr-TR" dirty="0">
              <a:solidFill>
                <a:schemeClr val="accent2"/>
              </a:solidFill>
            </a:endParaRPr>
          </a:p>
        </p:txBody>
      </p:sp>
      <p:sp>
        <p:nvSpPr>
          <p:cNvPr id="11" name="Rectangle 6"/>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9367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705517974"/>
              </p:ext>
            </p:extLst>
          </p:nvPr>
        </p:nvGraphicFramePr>
        <p:xfrm>
          <a:off x="1725547" y="1368949"/>
          <a:ext cx="504056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8457" y="1556792"/>
            <a:ext cx="3373618" cy="18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9">
            <a:extLst>
              <a:ext uri="{FF2B5EF4-FFF2-40B4-BE49-F238E27FC236}">
                <a16:creationId xmlns:a16="http://schemas.microsoft.com/office/drawing/2014/main" xmlns="" id="{884955A5-3E1C-4082-9A8C-C7827C322970}"/>
              </a:ext>
            </a:extLst>
          </p:cNvPr>
          <p:cNvSpPr txBox="1"/>
          <p:nvPr/>
        </p:nvSpPr>
        <p:spPr>
          <a:xfrm>
            <a:off x="6825871" y="3406369"/>
            <a:ext cx="3816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err="1">
                <a:latin typeface="Segoe UI"/>
                <a:cs typeface="Segoe UI"/>
              </a:rPr>
              <a:t>Şekil</a:t>
            </a:r>
            <a:r>
              <a:rPr lang="en-US" sz="1200" b="1" dirty="0">
                <a:latin typeface="Segoe UI"/>
                <a:cs typeface="Segoe UI"/>
              </a:rPr>
              <a:t> 1.Yeşil </a:t>
            </a:r>
            <a:r>
              <a:rPr lang="en-US" sz="1200" b="1" dirty="0" err="1">
                <a:latin typeface="Segoe UI"/>
                <a:cs typeface="Segoe UI"/>
              </a:rPr>
              <a:t>renkli</a:t>
            </a:r>
            <a:r>
              <a:rPr lang="en-US" sz="1200" b="1" dirty="0">
                <a:latin typeface="Segoe UI"/>
                <a:cs typeface="Segoe UI"/>
              </a:rPr>
              <a:t> </a:t>
            </a:r>
            <a:r>
              <a:rPr lang="en-US" sz="1200" b="1" dirty="0" err="1">
                <a:latin typeface="Segoe UI"/>
                <a:cs typeface="Segoe UI"/>
              </a:rPr>
              <a:t>hücreler</a:t>
            </a:r>
            <a:r>
              <a:rPr lang="en-US" sz="1200" b="1" dirty="0">
                <a:latin typeface="Segoe UI"/>
                <a:cs typeface="Segoe UI"/>
              </a:rPr>
              <a:t> </a:t>
            </a:r>
            <a:r>
              <a:rPr lang="en-US" sz="1200" b="1" dirty="0" err="1">
                <a:latin typeface="Segoe UI"/>
                <a:cs typeface="Segoe UI"/>
              </a:rPr>
              <a:t>canlı</a:t>
            </a:r>
            <a:r>
              <a:rPr lang="en-US" sz="1200" b="1" dirty="0">
                <a:latin typeface="Segoe UI"/>
                <a:cs typeface="Segoe UI"/>
              </a:rPr>
              <a:t>, </a:t>
            </a:r>
            <a:r>
              <a:rPr lang="en-US" sz="1200" b="1" dirty="0" err="1">
                <a:latin typeface="Segoe UI"/>
                <a:cs typeface="Segoe UI"/>
              </a:rPr>
              <a:t>turuncu</a:t>
            </a:r>
            <a:r>
              <a:rPr lang="en-US" sz="1200" b="1" dirty="0">
                <a:latin typeface="Segoe UI"/>
                <a:cs typeface="Segoe UI"/>
              </a:rPr>
              <a:t> </a:t>
            </a:r>
            <a:r>
              <a:rPr lang="en-US" sz="1200" b="1" dirty="0" err="1">
                <a:latin typeface="Segoe UI"/>
                <a:cs typeface="Segoe UI"/>
              </a:rPr>
              <a:t>renkli</a:t>
            </a:r>
            <a:r>
              <a:rPr lang="en-US" sz="1200" b="1" dirty="0">
                <a:latin typeface="Segoe UI"/>
                <a:cs typeface="Segoe UI"/>
              </a:rPr>
              <a:t> </a:t>
            </a:r>
            <a:r>
              <a:rPr lang="en-US" sz="1200" b="1" dirty="0" err="1">
                <a:latin typeface="Segoe UI"/>
                <a:cs typeface="Segoe UI"/>
              </a:rPr>
              <a:t>hücreler</a:t>
            </a:r>
            <a:r>
              <a:rPr lang="en-US" sz="1200" b="1" dirty="0">
                <a:latin typeface="Segoe UI"/>
                <a:cs typeface="Segoe UI"/>
              </a:rPr>
              <a:t> </a:t>
            </a:r>
            <a:r>
              <a:rPr lang="en-US" sz="1200" b="1" dirty="0" err="1">
                <a:latin typeface="Segoe UI"/>
                <a:cs typeface="Segoe UI"/>
              </a:rPr>
              <a:t>apoptotik</a:t>
            </a:r>
            <a:r>
              <a:rPr lang="en-US" sz="1200" b="1" dirty="0">
                <a:latin typeface="Segoe UI"/>
                <a:cs typeface="Segoe UI"/>
              </a:rPr>
              <a:t> </a:t>
            </a:r>
            <a:r>
              <a:rPr lang="en-US" sz="1200" b="1" dirty="0" err="1">
                <a:latin typeface="Segoe UI"/>
                <a:cs typeface="Segoe UI"/>
              </a:rPr>
              <a:t>hücreleri</a:t>
            </a:r>
            <a:r>
              <a:rPr lang="en-US" sz="1200" b="1" dirty="0">
                <a:latin typeface="Segoe UI"/>
                <a:cs typeface="Segoe UI"/>
              </a:rPr>
              <a:t> </a:t>
            </a:r>
            <a:r>
              <a:rPr lang="en-US" sz="1200" b="1" dirty="0" err="1">
                <a:latin typeface="Segoe UI"/>
                <a:cs typeface="Segoe UI"/>
              </a:rPr>
              <a:t>göstermektedir</a:t>
            </a:r>
            <a:r>
              <a:rPr lang="tr-TR" sz="1200" b="1" dirty="0">
                <a:latin typeface="Segoe UI"/>
                <a:cs typeface="Segoe UI"/>
              </a:rPr>
              <a:t>.</a:t>
            </a:r>
            <a:endParaRPr lang="en-US" sz="1200" b="1" dirty="0">
              <a:cs typeface="Calibri"/>
            </a:endParaRPr>
          </a:p>
        </p:txBody>
      </p:sp>
      <p:pic>
        <p:nvPicPr>
          <p:cNvPr id="8" name="Picture 18" descr="kırmızı, ışık, gök, trafik içeren bir resim&#10;&#10;Çok yüksek güvenilirlikle oluşturulmuş açıklama">
            <a:extLst>
              <a:ext uri="{FF2B5EF4-FFF2-40B4-BE49-F238E27FC236}">
                <a16:creationId xmlns:a16="http://schemas.microsoft.com/office/drawing/2014/main" xmlns="" id="{BCF3367C-9893-4CCB-A714-123DDA3852D5}"/>
              </a:ext>
            </a:extLst>
          </p:cNvPr>
          <p:cNvPicPr>
            <a:picLocks noChangeAspect="1"/>
          </p:cNvPicPr>
          <p:nvPr/>
        </p:nvPicPr>
        <p:blipFill>
          <a:blip r:embed="rId9"/>
          <a:stretch>
            <a:fillRect/>
          </a:stretch>
        </p:blipFill>
        <p:spPr>
          <a:xfrm>
            <a:off x="6898457" y="3981787"/>
            <a:ext cx="3373618" cy="1864295"/>
          </a:xfrm>
          <a:prstGeom prst="rect">
            <a:avLst/>
          </a:prstGeom>
        </p:spPr>
      </p:pic>
      <p:sp>
        <p:nvSpPr>
          <p:cNvPr id="9" name="TextBox 20">
            <a:extLst>
              <a:ext uri="{FF2B5EF4-FFF2-40B4-BE49-F238E27FC236}">
                <a16:creationId xmlns:a16="http://schemas.microsoft.com/office/drawing/2014/main" xmlns="" id="{7F022D73-76FB-4215-9F6D-E7B73CC88A7F}"/>
              </a:ext>
            </a:extLst>
          </p:cNvPr>
          <p:cNvSpPr txBox="1"/>
          <p:nvPr/>
        </p:nvSpPr>
        <p:spPr>
          <a:xfrm>
            <a:off x="6766108" y="5865736"/>
            <a:ext cx="40871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err="1">
                <a:latin typeface="Times New Roman"/>
                <a:cs typeface="Times New Roman"/>
              </a:rPr>
              <a:t>Şekil</a:t>
            </a:r>
            <a:r>
              <a:rPr lang="en-US" sz="1200" b="1" dirty="0">
                <a:latin typeface="Times New Roman"/>
                <a:cs typeface="Times New Roman"/>
              </a:rPr>
              <a:t> 2.Comet Assay </a:t>
            </a:r>
            <a:r>
              <a:rPr lang="en-US" sz="1200" b="1" dirty="0" err="1">
                <a:latin typeface="Times New Roman"/>
                <a:cs typeface="Times New Roman"/>
              </a:rPr>
              <a:t>görüntüleri</a:t>
            </a:r>
            <a:r>
              <a:rPr lang="en-US" sz="1200" b="1" dirty="0">
                <a:latin typeface="Times New Roman"/>
                <a:cs typeface="Times New Roman"/>
              </a:rPr>
              <a:t> (</a:t>
            </a:r>
            <a:r>
              <a:rPr lang="en-US" sz="1200" b="1" dirty="0" err="1">
                <a:latin typeface="Times New Roman"/>
                <a:cs typeface="Times New Roman"/>
              </a:rPr>
              <a:t>Kuyruk</a:t>
            </a:r>
            <a:r>
              <a:rPr lang="en-US" sz="1200" b="1" dirty="0">
                <a:latin typeface="Times New Roman"/>
                <a:cs typeface="Times New Roman"/>
              </a:rPr>
              <a:t> </a:t>
            </a:r>
            <a:r>
              <a:rPr lang="en-US" sz="1200" b="1" dirty="0" err="1">
                <a:latin typeface="Times New Roman"/>
                <a:cs typeface="Times New Roman"/>
              </a:rPr>
              <a:t>uzunlukları</a:t>
            </a:r>
            <a:r>
              <a:rPr lang="en-US" sz="1200" b="1" dirty="0">
                <a:latin typeface="Times New Roman"/>
                <a:cs typeface="Times New Roman"/>
              </a:rPr>
              <a:t> </a:t>
            </a:r>
            <a:r>
              <a:rPr lang="en-US" sz="1200" b="1" dirty="0" err="1">
                <a:latin typeface="Times New Roman"/>
                <a:cs typeface="Times New Roman"/>
              </a:rPr>
              <a:t>herbir</a:t>
            </a:r>
            <a:r>
              <a:rPr lang="en-US" sz="1200" b="1" dirty="0">
                <a:latin typeface="Times New Roman"/>
                <a:cs typeface="Times New Roman"/>
              </a:rPr>
              <a:t> </a:t>
            </a:r>
            <a:r>
              <a:rPr lang="en-US" sz="1200" b="1" dirty="0" err="1">
                <a:latin typeface="Times New Roman"/>
                <a:cs typeface="Times New Roman"/>
              </a:rPr>
              <a:t>hücrenin</a:t>
            </a:r>
            <a:r>
              <a:rPr lang="en-US" sz="1200" b="1" dirty="0">
                <a:latin typeface="Times New Roman"/>
                <a:cs typeface="Times New Roman"/>
              </a:rPr>
              <a:t> DNA </a:t>
            </a:r>
            <a:r>
              <a:rPr lang="en-US" sz="1200" b="1" dirty="0" err="1">
                <a:latin typeface="Times New Roman"/>
                <a:cs typeface="Times New Roman"/>
              </a:rPr>
              <a:t>hasar</a:t>
            </a:r>
            <a:r>
              <a:rPr lang="en-US" sz="1200" b="1" dirty="0">
                <a:latin typeface="Times New Roman"/>
                <a:cs typeface="Times New Roman"/>
              </a:rPr>
              <a:t> </a:t>
            </a:r>
            <a:r>
              <a:rPr lang="en-US" sz="1200" b="1" dirty="0" err="1">
                <a:latin typeface="Times New Roman"/>
                <a:cs typeface="Times New Roman"/>
              </a:rPr>
              <a:t>seviyesini</a:t>
            </a:r>
            <a:r>
              <a:rPr lang="en-US" sz="1200" b="1" dirty="0">
                <a:latin typeface="Times New Roman"/>
                <a:cs typeface="Times New Roman"/>
              </a:rPr>
              <a:t> </a:t>
            </a:r>
            <a:r>
              <a:rPr lang="en-US" sz="1200" b="1" dirty="0" err="1">
                <a:latin typeface="Times New Roman"/>
                <a:cs typeface="Times New Roman"/>
              </a:rPr>
              <a:t>göstermektedir</a:t>
            </a:r>
            <a:r>
              <a:rPr lang="en-US" sz="1200" b="1" dirty="0">
                <a:latin typeface="Times New Roman"/>
                <a:cs typeface="Times New Roman"/>
              </a:rPr>
              <a:t>).</a:t>
            </a:r>
            <a:endParaRPr lang="en-US" sz="1200" b="1" dirty="0"/>
          </a:p>
        </p:txBody>
      </p:sp>
      <p:sp>
        <p:nvSpPr>
          <p:cNvPr id="13"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2"/>
                </a:solidFill>
              </a:rPr>
              <a:t>Material &amp; </a:t>
            </a:r>
            <a:r>
              <a:rPr lang="tr-TR" dirty="0" smtClean="0">
                <a:solidFill>
                  <a:schemeClr val="accent2"/>
                </a:solidFill>
              </a:rPr>
              <a:t>Methods-6</a:t>
            </a:r>
            <a:endParaRPr lang="tr-TR" dirty="0">
              <a:solidFill>
                <a:schemeClr val="accent2"/>
              </a:solidFill>
            </a:endParaRPr>
          </a:p>
        </p:txBody>
      </p:sp>
    </p:spTree>
    <p:extLst>
      <p:ext uri="{BB962C8B-B14F-4D97-AF65-F5344CB8AC3E}">
        <p14:creationId xmlns:p14="http://schemas.microsoft.com/office/powerpoint/2010/main" val="393356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1"/>
          <p:cNvGrpSpPr>
            <a:extLst>
              <a:ext uri="smNativeData">
                <pr:smNativeData xmlns:pr="smNativeData" xmlns:p14="http://schemas.microsoft.com/office/powerpoint/2010/main" xmlns="" val="SMDATA_7_05fOXxMAAAAlAAAAAQAAAA8BAAAAkAAAAEgAAACQAAAASAAAAAAAAAAAAAAAAAAAABcAAAAUAAAAAAAAAAAAAAD/fwAA/38AAAAAAAAJAAAABAAAAAMAKAoMAAAAEAAAAAAAAAAAAAAAAAAAAAAAAAAfAAAAVAAAAAAAAAAAAAAAAAAAAAAAAAAAAAAAAAAAAAAAAAAAAAAAAAAAAAAAAAAAAAAAAAAAAAAAAAAAAAAAAAAAAAAAAAAAAAAAAAAAAAAAAAAAAAAAAAAAACEAAAAYAAAAFAAAAAAAAADz////AEsAADAqAAAQAAAAJgAAAAgAAAD/////AAAAAA=="/>
              </a:ext>
            </a:extLst>
          </p:cNvGrpSpPr>
          <p:nvPr/>
        </p:nvGrpSpPr>
        <p:grpSpPr>
          <a:xfrm>
            <a:off x="0" y="-8255"/>
            <a:ext cx="12192000" cy="6866255"/>
            <a:chOff x="0" y="-8255"/>
            <a:chExt cx="12192000" cy="6866255"/>
          </a:xfrm>
        </p:grpSpPr>
        <p:sp>
          <p:nvSpPr>
            <p:cNvPr id="12" name="Straight Connector 32"/>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Cg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33"/>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C/oGBU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0" name="Rectangle 23"/>
            <p:cNvSpPr>
              <a:extLst>
                <a:ext uri="smNativeData">
                  <pr:smNativeData xmlns:pr="smNativeData" xmlns:p14="http://schemas.microsoft.com/office/powerpoint/2010/main" xmlns="" val="SMDATA_13_05fOXxMAAAAlAAAACwAAAA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OnIrMI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A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9" name="Rectangle 25"/>
            <p:cNvSpPr>
              <a:extLst>
                <a:ext uri="smNativeData">
                  <pr:smNativeData xmlns:pr="smNativeData" xmlns:p14="http://schemas.microsoft.com/office/powerpoint/2010/main" xmlns="" val="SMDATA_13_05fOXxMAAAAlAAAACwAAAA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A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8" name="Isosceles Triangle 36"/>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yqJQ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A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7" name="Rectangle 27"/>
            <p:cNvSpPr>
              <a:extLst>
                <a:ext uri="smNativeData">
                  <pr:smNativeData xmlns:pr="smNativeData" xmlns:p14="http://schemas.microsoft.com/office/powerpoint/2010/main" xmlns="" val="SMDATA_13_05fOXxMAAAAlAAAACwAAAA0AAAAAbDkAAPP////7SgAAMCoAAAAAAAAAAAAAAAAAAAEAAABQAAAAAAAAAAAA4D8AAAAAAADgPwAAAAAAAOA/AAAAAAAA4D8AAAAAAADgPwAAAAAAAOA/AAAAAAAA4D8AAAAAAADgPwAAAAAAAOA/AAAAAAAA4D8CAAAAjAAAAAEAAAAAAAAAZ4om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K7neC4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A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69000"/>
              </a:srgbClr>
            </a:solidFill>
            <a:ln>
              <a:noFill/>
            </a:ln>
            <a:effectLst/>
          </p:spPr>
        </p:sp>
        <p:sp>
          <p:nvSpPr>
            <p:cNvPr id="6" name="Rectangle 28"/>
            <p:cNvSpPr>
              <a:extLst>
                <a:ext uri="smNativeData">
                  <pr:smNativeData xmlns:pr="smNativeData" xmlns:p14="http://schemas.microsoft.com/office/powerpoint/2010/main" xmlns="" val="SMDATA_13_05fOXxMAAAAlAAAACwAAAA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hMvv8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A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5" name="Rectangle 29"/>
            <p:cNvSpPr>
              <a:extLst>
                <a:ext uri="smNativeData">
                  <pr:smNativeData xmlns:pr="smNativeData" xmlns:p14="http://schemas.microsoft.com/office/powerpoint/2010/main" xmlns="" val="SMDATA_13_05fOXxMAAAAlAAAACwAAAA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MCWWOQ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A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4" name="Isosceles Triangle 40"/>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UFBQU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3" name="Isosceles Triangle 41"/>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AAAAAC8FAADbIgAAAAAAACYAAAAIAAAA//////////8="/>
                </a:ext>
              </a:extLst>
            </p:cNvSpPr>
            <p:nvPr/>
          </p:nvSpPr>
          <p:spPr>
            <a:xfrm rot="10800000">
              <a:off x="0" y="0"/>
              <a:ext cx="842645" cy="5666105"/>
            </a:xfrm>
            <a:prstGeom prst="triangle">
              <a:avLst>
                <a:gd name="adj" fmla="val 100000"/>
              </a:avLst>
            </a:prstGeom>
            <a:solidFill>
              <a:schemeClr val="accent1">
                <a:alpha val="84000"/>
              </a:schemeClr>
            </a:solidFill>
            <a:ln>
              <a:noFill/>
            </a:ln>
            <a:effectLst/>
          </p:spPr>
        </p:sp>
      </p:grpSp>
      <p:sp useBgFill="1">
        <p:nvSpPr>
          <p:cNvPr id="13" name="Rectangle 43"/>
          <p:cNvSpPr>
            <a:extLst>
              <a:ext uri="smNativeData">
                <pr:smNativeData xmlns:pr="smNativeData" xmlns:p14="http://schemas.microsoft.com/office/powerpoint/2010/main" xmlns="" val="SMDATA_13_05fOXxMAAAAlAAAAZAAAAC0AAAAAkAAAAEgAAACQAAAASAAAAAAAAAABAAAAAAAAAAEAAABQAAAAAAAAAAAA4D8AAAAAAADgPwAAAAAAAOA/AAAAAAAA4D8AAAAAAADgPwAAAAAAAOA/AAAAAAAA4D8AAAAAAADgPwAAAAAAAOA/AAAAAAAA4D8CAAAAjAAAAAEAAAAJAAAA////AP///wgAAAAAAAAAAAAAAAAAAAAAAAAAAAAAAAAAAAAAeAAAAAEAAABAAAAAAAAAAAAAAABaAAAAAAAAAAAAAAAAAAAAAAAAAAAAAAAAAAAAAAAAAAAAAAAAAAAAAAAAAAAAAAAAAAAAAAAAAAAAAAAAAAAAAAAAAAAAAAAAAAAAFAAAADwAAAAAAAAAAAAAAD51Kg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PnUqAH9/fwDj3tEDzMzMAMDA/wB/f38AAAAAAAAAAAAAAAAAAAAAAAAAAAAhAAAAGAAAABQAAAAAAAAAAAAAAABLAAAwKgAAEAAAACYAAAAIAAAA//////////8="/>
              </a:ext>
            </a:extLst>
          </p:cNvSpPr>
          <p:nvPr/>
        </p:nvSpPr>
        <p:spPr>
          <a:xfrm>
            <a:off x="0" y="0"/>
            <a:ext cx="12192000" cy="6858000"/>
          </a:xfrm>
          <a:prstGeom prst="rect">
            <a:avLst/>
          </a:prstGeom>
          <a:ln>
            <a:noFill/>
          </a:ln>
          <a:effectLst/>
        </p:spPr>
        <p:txBody>
          <a:bodyPr vert="horz" wrap="square" lIns="91440" tIns="45720" rIns="91440" bIns="45720" numCol="1" spcCol="215900" anchor="ctr"/>
          <a:lstStyle/>
          <a:p>
            <a:pPr marL="0" marR="0" indent="0" algn="ctr" defTabSz="914400">
              <a:lnSpc>
                <a:spcPct val="100000"/>
              </a:lnSpc>
              <a:spcBef>
                <a:spcPts val="0"/>
              </a:spcBef>
              <a:spcAft>
                <a:spcPts val="0"/>
              </a:spcAft>
              <a:buNone/>
              <a:tabLst/>
              <a:defRPr lang="en-US">
                <a:solidFill>
                  <a:srgbClr val="FFFFFF"/>
                </a:solidFill>
              </a:defRPr>
            </a:pPr>
            <a:endParaRPr noProof="1"/>
          </a:p>
        </p:txBody>
      </p:sp>
      <p:pic>
        <p:nvPicPr>
          <p:cNvPr id="14" name="İçerik Yer Tutucusu 8"/>
          <p:cNvPicPr>
            <a:picLocks noChangeAspect="1"/>
            <a:extLst>
              <a:ext uri="smNativeData">
                <pr:smNativeData xmlns:pr="smNativeData" xmlns:p14="http://schemas.microsoft.com/office/powerpoint/2010/main" xmlns="" val="SMDATA_15_05fOXxMAAAAlAAAAEQAAAC0AAAAAAAAAAAAAAAA8OAAAM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gAAAAAAAAAAAAAAAAAAAAAAAABkAAAAZAAAAAAAAAAjAAAABAAAAAsAAAAXAAAAFAAAAAAAAAAAAAAA/38AAP9/AAAAAAAACQAAAAQAAACUw/8J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AAAAAAAAAAA8OAAAMCoAABAAAAAmAAAACAAAAP//////////"/>
              </a:ext>
            </a:extLst>
          </p:cNvPicPr>
          <p:nvPr/>
        </p:nvPicPr>
        <p:blipFill>
          <a:blip r:embed="rId3"/>
          <a:srcRect l="20"/>
          <a:stretch>
            <a:fillRect/>
          </a:stretch>
        </p:blipFill>
        <p:spPr>
          <a:xfrm>
            <a:off x="0" y="0"/>
            <a:ext cx="9141460" cy="6858000"/>
          </a:xfrm>
          <a:custGeom>
            <a:avLst/>
            <a:gdLst/>
            <a:ahLst/>
            <a:cxnLst/>
            <a:rect l="0" t="0" r="9141460" b="6858000"/>
            <a:pathLst>
              <a:path w="9141460" h="6858000">
                <a:moveTo>
                  <a:pt x="0" y="0"/>
                </a:moveTo>
                <a:lnTo>
                  <a:pt x="5962866" y="0"/>
                </a:lnTo>
                <a:lnTo>
                  <a:pt x="9141460" y="6858000"/>
                </a:lnTo>
                <a:lnTo>
                  <a:pt x="0" y="6858000"/>
                </a:lnTo>
                <a:lnTo>
                  <a:pt x="0" y="0"/>
                </a:lnTo>
                <a:close/>
              </a:path>
            </a:pathLst>
          </a:custGeom>
          <a:noFill/>
          <a:ln>
            <a:noFill/>
          </a:ln>
          <a:effectLst/>
        </p:spPr>
      </p:pic>
      <p:pic>
        <p:nvPicPr>
          <p:cNvPr id="15" name="İçerik Yer Tutucusu 4"/>
          <p:cNvPicPr>
            <a:picLocks noChangeAspect="1"/>
            <a:extLst>
              <a:ext uri="smNativeData">
                <pr:smNativeData xmlns:pr="smNativeData" xmlns:p14="http://schemas.microsoft.com/office/powerpoint/2010/main" xmlns="" val="SMDATA_15_05fOXxMAAAAlAAAAEQAAAC0AAAAAnyMAAAAAAAAASwAAK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OwUAAAAAAAB5CQAAAAAAAAAAAABkAAAAZAAAAAAAAAAjAAAABAAAAAsAAAAXAAAAFAAAAAAAAAAAAAAA/38AAP9/AAAAAAAACQAAAAQAAAA/fw0K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nyMAAAAAAAAASwAAKCoAABAAAAAmAAAACAAAAP//////////"/>
              </a:ext>
            </a:extLst>
          </p:cNvPicPr>
          <p:nvPr/>
        </p:nvPicPr>
        <p:blipFill>
          <a:blip r:embed="rId4"/>
          <a:srcRect l="13390" r="24250"/>
          <a:stretch>
            <a:fillRect/>
          </a:stretch>
        </p:blipFill>
        <p:spPr>
          <a:xfrm>
            <a:off x="5790565" y="0"/>
            <a:ext cx="6401435" cy="6852920"/>
          </a:xfrm>
          <a:custGeom>
            <a:avLst/>
            <a:gdLst/>
            <a:ahLst/>
            <a:cxnLst/>
            <a:rect l="0" t="0" r="6401435" b="6852920"/>
            <a:pathLst>
              <a:path w="6401435" h="6852920">
                <a:moveTo>
                  <a:pt x="354270" y="0"/>
                </a:moveTo>
                <a:lnTo>
                  <a:pt x="6401435" y="0"/>
                </a:lnTo>
                <a:lnTo>
                  <a:pt x="6401435" y="6852920"/>
                </a:lnTo>
                <a:lnTo>
                  <a:pt x="0" y="6852920"/>
                </a:lnTo>
                <a:lnTo>
                  <a:pt x="0" y="6852919"/>
                </a:lnTo>
                <a:lnTo>
                  <a:pt x="3527999" y="6852919"/>
                </a:lnTo>
                <a:close/>
              </a:path>
            </a:pathLst>
          </a:custGeom>
          <a:noFill/>
          <a:ln>
            <a:noFill/>
          </a:ln>
          <a:effectLst/>
        </p:spPr>
      </p:pic>
      <p:sp>
        <p:nvSpPr>
          <p:cNvPr id="16" name="Freeform: Shape 45"/>
          <p:cNvSpPr>
            <a:extLst>
              <a:ext uri="smNativeData">
                <pr:smNativeData xmlns:pr="smNativeData" xmlns:p14="http://schemas.microsoft.com/office/powerpoint/2010/main" xmlns="" val="SMDATA_13_05fOXxMAAAAlAAAACwAAAC0AAAAAAAAAAOkKAACWJwAARx8AAAAAAAABAAAAAAAAAAEAAABQAAAAAAAAAAAA4D8AAAAAAADgPwAAAAAAAOA/AAAAAAAA4D8AAAAAAADgPwAAAAAAAOA/AAAAAAAA4D8AAAAAAADgPwAAAAAAAOA/AAAAAAAA4D8CAAAAjAAAAAEAAAAAAAAAAAAACf///wgLAAAAAAAAAAAAAAAAAAAAAAAAAAAAAAAAAAAAZAAAAAEAAABAAAAAAAAAAAAAAAAAAAAAAAAAAAAAAAAAAAAAAAAAAAAAAAAAAAAAAAAAAAAAAAAAAAAAAAAAAAAAAAAAAAAAAAAAAAAAAAAAAAAAAAAAAAAAAAAAAAAAFAAAADwAAAAAAAAAAAAAAD51Kg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BsJl6YMAAAAEAAAAAAAAAAAAAAAAAAAAAAAAAAeAAAAaAAAAAAAAAAAAAAAAAAAAAAAAAAAAAAAECcAABAnAAAAAAAAAAAAAAAAAAAAAAAAAAAAAAAAAAAAAAAAAAAAABQAAAAAAAAAwMD/AAAAAABkAAAAMgAAAAAAAABkAAAAAAAAAH9/fwAKAAAAHwAAAFQAAAAAAAAC////AQAAAAAAAAAAAAAAAAAAAAAAAAAAAAAAAAAAAAAAAAAAPnUqAH9/fwDj3tEDzMzMAMDA/wB/f38AAAAAAAAAAAAAAAAAAAAAAAAAAAAhAAAAGAAAABQAAAAAAAAA6QoAAJYnAABHHwAAEAAAACYAAAAIAAAA//////////8="/>
              </a:ext>
            </a:extLst>
          </p:cNvSpPr>
          <p:nvPr/>
        </p:nvSpPr>
        <p:spPr>
          <a:xfrm>
            <a:off x="0" y="1773555"/>
            <a:ext cx="6435090" cy="3310890"/>
          </a:xfrm>
          <a:custGeom>
            <a:avLst/>
            <a:gdLst/>
            <a:ahLst/>
            <a:cxnLst/>
            <a:rect l="0" t="0" r="6435090" b="3310890"/>
            <a:pathLst>
              <a:path w="6435090" h="3310890">
                <a:moveTo>
                  <a:pt x="0" y="0"/>
                </a:moveTo>
                <a:lnTo>
                  <a:pt x="3830055" y="0"/>
                </a:lnTo>
                <a:lnTo>
                  <a:pt x="4896334" y="0"/>
                </a:lnTo>
                <a:lnTo>
                  <a:pt x="4901911" y="0"/>
                </a:lnTo>
                <a:lnTo>
                  <a:pt x="6435090" y="3310890"/>
                </a:lnTo>
                <a:lnTo>
                  <a:pt x="0" y="3310890"/>
                </a:lnTo>
                <a:close/>
              </a:path>
            </a:pathLst>
          </a:custGeom>
          <a:solidFill>
            <a:schemeClr val="tx1">
              <a:alpha val="89000"/>
            </a:schemeClr>
          </a:solidFill>
          <a:ln>
            <a:noFill/>
          </a:ln>
          <a:effectLst/>
        </p:spPr>
        <p:txBody>
          <a:bodyPr vert="horz" wrap="square" lIns="0" tIns="1773555" rIns="6435090" bIns="5084445" numCol="1" spcCol="215900" anchor="ctr"/>
          <a:lstStyle/>
          <a:p>
            <a:pPr marL="0" marR="0" indent="0" algn="ctr" defTabSz="914400">
              <a:lnSpc>
                <a:spcPct val="100000"/>
              </a:lnSpc>
              <a:spcBef>
                <a:spcPts val="0"/>
              </a:spcBef>
              <a:spcAft>
                <a:spcPts val="0"/>
              </a:spcAft>
              <a:buNone/>
              <a:tabLst/>
              <a:defRPr lang="en-US">
                <a:solidFill>
                  <a:srgbClr val="FFFFFF"/>
                </a:solidFill>
              </a:defRPr>
            </a:pPr>
            <a:endParaRPr noProof="1">
              <a:latin typeface="Calibri" pitchFamily="2" charset="-94"/>
              <a:ea typeface="Trebuchet MS" pitchFamily="2" charset="-94"/>
              <a:cs typeface="Trebuchet MS" pitchFamily="2" charset="-94"/>
            </a:endParaRPr>
          </a:p>
        </p:txBody>
      </p:sp>
      <p:sp>
        <p:nvSpPr>
          <p:cNvPr id="17"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DMBAAAhhIAAJkgAADwHQAAEAAAACYAAAAIAAAAPSAAAAAAAAA="/>
              </a:ext>
            </a:extLst>
          </p:cNvSpPr>
          <p:nvPr>
            <p:ph type="title"/>
          </p:nvPr>
        </p:nvSpPr>
        <p:spPr>
          <a:xfrm>
            <a:off x="779780" y="3011170"/>
            <a:ext cx="4519295" cy="1855470"/>
          </a:xfrm>
        </p:spPr>
        <p:txBody>
          <a:bodyPr vert="horz" wrap="square" lIns="91440" tIns="45720" rIns="91440" bIns="45720" numCol="1" spcCol="215900" anchor="t">
            <a:prstTxWarp prst="textNoShape">
              <a:avLst/>
            </a:prstTxWarp>
          </a:bodyPr>
          <a:lstStyle/>
          <a:p>
            <a:pPr>
              <a:defRPr lang="tr-TR"/>
            </a:pPr>
            <a:r>
              <a:rPr lang="en-US" sz="4800"/>
              <a:t>Result AND Discussion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9194" y="305208"/>
            <a:ext cx="7834578" cy="676636"/>
          </a:xfrm>
        </p:spPr>
        <p:txBody>
          <a:bodyPr/>
          <a:lstStyle/>
          <a:p>
            <a:pPr algn="ctr" rtl="0"/>
            <a:r>
              <a:rPr lang="tr-TR" altLang="tr-TR" sz="3200" dirty="0">
                <a:latin typeface="Google Sans"/>
                <a:cs typeface="Arial" panose="020B0604020202020204" pitchFamily="34" charset="0"/>
              </a:rPr>
              <a:t>In Vitro Antioxidant Activity Results</a:t>
            </a:r>
            <a:r>
              <a:rPr lang="tr-TR" altLang="tr-TR" sz="3200" dirty="0">
                <a:latin typeface="Arial" panose="020B0604020202020204" pitchFamily="34" charset="0"/>
                <a:cs typeface="Arial" panose="020B0604020202020204" pitchFamily="34" charset="0"/>
              </a:rPr>
              <a:t/>
            </a:r>
            <a:br>
              <a:rPr lang="tr-TR" altLang="tr-TR" sz="3200" dirty="0">
                <a:latin typeface="Arial" panose="020B0604020202020204" pitchFamily="34" charset="0"/>
                <a:cs typeface="Arial" panose="020B0604020202020204" pitchFamily="34" charset="0"/>
              </a:rPr>
            </a:br>
            <a:endParaRPr lang="tr-TR" sz="3200"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sz="quarter" idx="4294967295"/>
            <p:extLst/>
          </p:nvPr>
        </p:nvGraphicFramePr>
        <p:xfrm>
          <a:off x="1631504" y="3012568"/>
          <a:ext cx="478802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p:cNvGraphicFramePr>
            <a:graphicFrameLocks/>
          </p:cNvGraphicFramePr>
          <p:nvPr>
            <p:extLst/>
          </p:nvPr>
        </p:nvGraphicFramePr>
        <p:xfrm>
          <a:off x="6240016" y="110340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k 5"/>
          <p:cNvGraphicFramePr>
            <a:graphicFrameLocks/>
          </p:cNvGraphicFramePr>
          <p:nvPr>
            <p:extLst/>
          </p:nvPr>
        </p:nvGraphicFramePr>
        <p:xfrm>
          <a:off x="6240016" y="408973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Metin kutusu 6"/>
          <p:cNvSpPr txBox="1"/>
          <p:nvPr/>
        </p:nvSpPr>
        <p:spPr>
          <a:xfrm>
            <a:off x="1371600" y="1412777"/>
            <a:ext cx="4652392" cy="1569660"/>
          </a:xfrm>
          <a:prstGeom prst="rect">
            <a:avLst/>
          </a:prstGeom>
          <a:noFill/>
        </p:spPr>
        <p:txBody>
          <a:bodyPr wrap="square" rtlCol="0">
            <a:spAutoFit/>
          </a:bodyPr>
          <a:lstStyle/>
          <a:p>
            <a:pPr algn="just" rtl="0"/>
            <a:r>
              <a:rPr lang="tr-TR" altLang="tr-TR" sz="1600" dirty="0" smtClean="0">
                <a:solidFill>
                  <a:srgbClr val="202124"/>
                </a:solidFill>
                <a:latin typeface="Google Sans"/>
                <a:cs typeface="Arial" panose="020B0604020202020204" pitchFamily="34" charset="0"/>
              </a:rPr>
              <a:t>It </a:t>
            </a:r>
            <a:r>
              <a:rPr lang="tr-TR" altLang="tr-TR" sz="1600" dirty="0">
                <a:solidFill>
                  <a:srgbClr val="202124"/>
                </a:solidFill>
                <a:latin typeface="Google Sans"/>
                <a:cs typeface="Arial" panose="020B0604020202020204" pitchFamily="34" charset="0"/>
              </a:rPr>
              <a:t>was observed that the </a:t>
            </a:r>
            <a:r>
              <a:rPr lang="tr-TR" altLang="tr-TR" sz="1600" dirty="0">
                <a:solidFill>
                  <a:srgbClr val="C00000"/>
                </a:solidFill>
                <a:latin typeface="Google Sans"/>
                <a:cs typeface="Arial" panose="020B0604020202020204" pitchFamily="34" charset="0"/>
              </a:rPr>
              <a:t>methanol</a:t>
            </a:r>
            <a:r>
              <a:rPr lang="tr-TR" altLang="tr-TR" sz="1600" dirty="0">
                <a:solidFill>
                  <a:srgbClr val="202124"/>
                </a:solidFill>
                <a:latin typeface="Google Sans"/>
                <a:cs typeface="Arial" panose="020B0604020202020204" pitchFamily="34" charset="0"/>
              </a:rPr>
              <a:t> extract of </a:t>
            </a:r>
            <a:r>
              <a:rPr lang="tr-TR" altLang="tr-TR" sz="1600" b="1" dirty="0">
                <a:solidFill>
                  <a:schemeClr val="accent1"/>
                </a:solidFill>
                <a:latin typeface="Google Sans"/>
                <a:cs typeface="Arial" panose="020B0604020202020204" pitchFamily="34" charset="0"/>
              </a:rPr>
              <a:t>Ficus carica L</a:t>
            </a:r>
            <a:r>
              <a:rPr lang="tr-TR" altLang="tr-TR" sz="1600" dirty="0">
                <a:solidFill>
                  <a:srgbClr val="202124"/>
                </a:solidFill>
                <a:latin typeface="Google Sans"/>
                <a:cs typeface="Arial" panose="020B0604020202020204" pitchFamily="34" charset="0"/>
              </a:rPr>
              <a:t>. had a </a:t>
            </a:r>
            <a:r>
              <a:rPr lang="tr-TR" altLang="tr-TR" sz="1600" dirty="0">
                <a:solidFill>
                  <a:srgbClr val="C00000"/>
                </a:solidFill>
                <a:latin typeface="Google Sans"/>
                <a:cs typeface="Arial" panose="020B0604020202020204" pitchFamily="34" charset="0"/>
              </a:rPr>
              <a:t>higher phenolic </a:t>
            </a:r>
            <a:r>
              <a:rPr lang="tr-TR" altLang="tr-TR" sz="1600" dirty="0">
                <a:solidFill>
                  <a:srgbClr val="202124"/>
                </a:solidFill>
                <a:latin typeface="Google Sans"/>
                <a:cs typeface="Arial" panose="020B0604020202020204" pitchFamily="34" charset="0"/>
              </a:rPr>
              <a:t>and </a:t>
            </a:r>
            <a:r>
              <a:rPr lang="tr-TR" altLang="tr-TR" sz="1600" dirty="0">
                <a:solidFill>
                  <a:srgbClr val="C00000"/>
                </a:solidFill>
                <a:latin typeface="Google Sans"/>
                <a:cs typeface="Arial" panose="020B0604020202020204" pitchFamily="34" charset="0"/>
              </a:rPr>
              <a:t>flavonoid</a:t>
            </a:r>
            <a:r>
              <a:rPr lang="tr-TR" altLang="tr-TR" sz="1600" dirty="0">
                <a:solidFill>
                  <a:srgbClr val="202124"/>
                </a:solidFill>
                <a:latin typeface="Google Sans"/>
                <a:cs typeface="Arial" panose="020B0604020202020204" pitchFamily="34" charset="0"/>
              </a:rPr>
              <a:t> content than the ethanol extract and the total antioxidant capacity </a:t>
            </a:r>
            <a:r>
              <a:rPr lang="tr-TR" altLang="tr-TR" sz="1600" dirty="0">
                <a:solidFill>
                  <a:srgbClr val="C00000"/>
                </a:solidFill>
                <a:latin typeface="Google Sans"/>
                <a:cs typeface="Arial" panose="020B0604020202020204" pitchFamily="34" charset="0"/>
              </a:rPr>
              <a:t>increased as the dose increased.</a:t>
            </a:r>
            <a:endParaRPr lang="tr-TR" altLang="tr-TR" sz="1600" dirty="0">
              <a:solidFill>
                <a:srgbClr val="C00000"/>
              </a:solidFill>
              <a:latin typeface="Arial" panose="020B0604020202020204" pitchFamily="34" charset="0"/>
              <a:cs typeface="Arial" panose="020B0604020202020204" pitchFamily="34" charset="0"/>
            </a:endParaRPr>
          </a:p>
          <a:p>
            <a:pPr algn="just" rtl="0"/>
            <a:endParaRPr lang="tr-TR" sz="1600" dirty="0">
              <a:solidFill>
                <a:srgbClr val="0070C0"/>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5879976" y="365923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1" name="Metin kutusu 10"/>
          <p:cNvSpPr txBox="1"/>
          <p:nvPr/>
        </p:nvSpPr>
        <p:spPr>
          <a:xfrm>
            <a:off x="5457608" y="408973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2" name="Metin kutusu 11"/>
          <p:cNvSpPr txBox="1"/>
          <p:nvPr/>
        </p:nvSpPr>
        <p:spPr>
          <a:xfrm>
            <a:off x="5095371" y="438002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3" name="Metin kutusu 12"/>
          <p:cNvSpPr txBox="1"/>
          <p:nvPr/>
        </p:nvSpPr>
        <p:spPr>
          <a:xfrm>
            <a:off x="4704167" y="447800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4" name="Metin kutusu 13"/>
          <p:cNvSpPr txBox="1"/>
          <p:nvPr/>
        </p:nvSpPr>
        <p:spPr>
          <a:xfrm>
            <a:off x="4016875" y="474106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5" name="Metin kutusu 14"/>
          <p:cNvSpPr txBox="1"/>
          <p:nvPr/>
        </p:nvSpPr>
        <p:spPr>
          <a:xfrm>
            <a:off x="4369286" y="4559770"/>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6" name="Metin kutusu 15"/>
          <p:cNvSpPr txBox="1"/>
          <p:nvPr/>
        </p:nvSpPr>
        <p:spPr>
          <a:xfrm>
            <a:off x="3593837" y="479177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7" name="Metin kutusu 16"/>
          <p:cNvSpPr txBox="1"/>
          <p:nvPr/>
        </p:nvSpPr>
        <p:spPr>
          <a:xfrm>
            <a:off x="10024398" y="1996135"/>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8" name="Metin kutusu 17"/>
          <p:cNvSpPr txBox="1"/>
          <p:nvPr/>
        </p:nvSpPr>
        <p:spPr>
          <a:xfrm>
            <a:off x="8832304" y="290484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9" name="Metin kutusu 18"/>
          <p:cNvSpPr txBox="1"/>
          <p:nvPr/>
        </p:nvSpPr>
        <p:spPr>
          <a:xfrm>
            <a:off x="10024398" y="489949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0" name="Metin kutusu 19"/>
          <p:cNvSpPr txBox="1"/>
          <p:nvPr/>
        </p:nvSpPr>
        <p:spPr>
          <a:xfrm>
            <a:off x="8778991" y="571829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1" name="Metin kutusu 20"/>
          <p:cNvSpPr txBox="1"/>
          <p:nvPr/>
        </p:nvSpPr>
        <p:spPr>
          <a:xfrm>
            <a:off x="9642140" y="4610055"/>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2" name="Metin kutusu 21"/>
          <p:cNvSpPr txBox="1"/>
          <p:nvPr/>
        </p:nvSpPr>
        <p:spPr>
          <a:xfrm>
            <a:off x="8481724" y="5612307"/>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3" name="Metin kutusu 22"/>
          <p:cNvSpPr txBox="1"/>
          <p:nvPr/>
        </p:nvSpPr>
        <p:spPr>
          <a:xfrm>
            <a:off x="9668828" y="158455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4" name="Metin kutusu 23"/>
          <p:cNvSpPr txBox="1"/>
          <p:nvPr/>
        </p:nvSpPr>
        <p:spPr>
          <a:xfrm>
            <a:off x="8481724" y="284041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8" name="AutoShape 2" descr="data:image/pjpeg;base64,/9j/4AAQSkZJRgABAQEAYABgAAD/2wBDAAEBAQEBAQEBAQEBAQEBAQEBAQEBAQEBAQEBAQEBAQEBAQEBAQEBAQEBAQEBAQEBAQEBAQEBAQEBAQEBAQEBAQH/2wBDAQEBAQEBAQEBAQEBAQEBAQEBAQEBAQEBAQEBAQEBAQEBAQEBAQEBAQEBAQEBAQEBAQEBAQEBAQEBAQEBAQEBAQH/wAARCABAAE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iiiivxNNaaPp/7Z5f180frAUUUUJrTR9P8A2zy/r5oAooooTWmj6f8Atnl/XzQBRRRQmtNH0/8AbPL+vmgCiiimnt8un+D+v+GQHH+GfiF4B8a3/iPSvBvjjwh4t1TwdqH9keLtN8M+JdG16/8AC2q+feW39meI7PS726uNE1D7Rp2oQfYtTjtbnzrG8i8rfbTKh4p+IXgHwNcaDaeNvHHhDwfdeKdRGkeGLbxT4l0bw/ceI9WZ4I10zQodWvbSTV9QaS6tYxZaetxcl7mBBHumjDfhR+wR+0L8Efgb+0X/AMFGYfi/8T/CHw7l8S/tG6lLoEfijVYtNbVo9J8dfF5NSeyEgPnLZNqFitwR9w3UOfvio/8Agop+0V8DPjj8UP2FLH4Q/FLwd8Q7vw/+0TpF1rdv4X1WLUpdMtr/AMQ+BIbOa7WMDyo7mW3nSJj95onA6V8l/rPS/sj69z4P66q8qLwPt4e0tHMFg0+S/tU3SSrW5H0+zZn0i4fqvNI4O2JeEdGNX657CXJd4BYprnt7NpVX7K/Mv/Aj91ZPiX8OYfG0Hw1l8f8AgqL4jXVqb628ASeKtCTxrcWQtJr83kHhVr8a7Naixt57w3Edg0ItYJrgv5Mbut3xh448FfD3Rn8R+PvF/hfwP4ejuYLOTXfF+v6V4a0ZLu6LLa2r6nrN3ZWS3FyyssELTiSYqwjViDX5Q/8ABVP4YeI/B3/Cov27PhVaf8XH/Zo8TaO3ipIAyNr3w2vdWX/R9QaJXnmsNK1S+utNvoY1C/8ACPeMfEVzcv5Fku3zD4r+N9C/4KY/tT/s9fBHwNcyax+zn8L/AAr4c/aM+NcwO601TVPEGlWOoeGvA+qqjNB/aMGm6tY+Hby1SeK8s28U+M0aP7T4dkEfRic9rYavjMDLD05Y5V8HTyukpNRxtLGtQp1W7OUVhp0sT9baVoQo860lEww+U08RRwuLjXlHB+yxM8wqOKcsJUwlnOmteWTxEamHWGu05Tq8rXus/cyyvbPUrK01HTru2v8AT9Qtbe9sL+yniurO9s7qJJ7W7tLqB3guba5gkSaCeF3imidJI3ZGBNqmoiRoscaKkaKqIiKFREUBVVVUBVVVACqAAAAAMU6vpE3pe19L2X+Db+u3ZHhBRRRTS2+XX/B/l/V0B+AP7AHwF+C3xq/aL/4KNzfFv4XeCPiNL4d/aO1GPQpPGHh7T9cfSI9U8dfF9tRSwa+hlNst61hZNciLaJTawF8+WuI/+CjnwA+CPwX+J/7CV78JfhV4F+HV3r37RWk2utXHhDw7p2hzapb2PiHwJLZw3z2METXEdtJcTvCkhYRtLIVwWNfuZ4U+Gnw68B6l4o1jwR4C8G+DtW8b6n/bXjPVPC/hnRdA1DxbrHn311/aviW80qytbjXNR+06nqVx9t1OS5ufOv72XzN9zMzp4v8Ahp8OfiDc+Hr3x54C8G+NLzwjqS6z4UuvFfhnRfENx4Z1hZLeVdV0CbVrK7k0fUlltLSRb7T2t7kPbW7iXdDGV+TXDMP7HeA5cJ9cdeVX677GPNaWYLGJc1vaX9k1R+L/AMldj6NZ/UWaRxv+0/VlRjSeF9s1FtYBYRvlv7Ozqr2tuX/ybU1vFvhrQ/GfhXxJ4Q8T6dBq/hzxRoWreH9e0u6Utb6jpGsWM9hqNlMAQfLubS4liYqVdQ25GVgCPxl/4ITeGdCs/wBmb4neL7fTbePxJr3xs1PQNV1YKftd5o3hnwV4LvtC06RyT/o2nXnifX7mBFAxLqlyzbtwx+3RAIIIyCMEHuD1FcV4D+Gvw6+Fmjz+Hfhl4D8HfDvQLrUZtXudE8D+GdG8K6RcatcW9paXGpz6dodlY2cuoT2tjZW0148LXEsFnawvI0cESr7FfLnWzXLcxvTSwNDGUnFxTqSeKWHUHCfRQUKiavtUdvid/Mo472WXY7A2n/tdbB1U1K0EsM6zkpR3bm6lNq3Wmr7I7aiiivUS2+XX/B/l/V0eeFFFFJJab9P/AGzz/r5IAooooSWm/T/2zz/r5IAooooSWm/T/wBs8/6+SAKKKKElpv0/9s8/6+SA/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
          <p:cNvSpPr>
            <a:spLocks noChangeArrowheads="1"/>
          </p:cNvSpPr>
          <p:nvPr/>
        </p:nvSpPr>
        <p:spPr bwMode="auto">
          <a:xfrm>
            <a:off x="152400" y="2425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3"/>
          <p:cNvSpPr>
            <a:spLocks noChangeArrowheads="1"/>
          </p:cNvSpPr>
          <p:nvPr/>
        </p:nvSpPr>
        <p:spPr bwMode="auto">
          <a:xfrm>
            <a:off x="304800" y="3102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4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4294967295"/>
            <p:extLst/>
          </p:nvPr>
        </p:nvGraphicFramePr>
        <p:xfrm>
          <a:off x="1765348" y="1285622"/>
          <a:ext cx="4446240" cy="2952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a:graphicFrameLocks/>
          </p:cNvGraphicFramePr>
          <p:nvPr>
            <p:extLst/>
          </p:nvPr>
        </p:nvGraphicFramePr>
        <p:xfrm>
          <a:off x="5873925" y="1348912"/>
          <a:ext cx="4864815"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7" name="Metin kutusu 6"/>
          <p:cNvSpPr txBox="1"/>
          <p:nvPr/>
        </p:nvSpPr>
        <p:spPr>
          <a:xfrm>
            <a:off x="2101859" y="4365104"/>
            <a:ext cx="8172400" cy="707886"/>
          </a:xfrm>
          <a:prstGeom prst="rect">
            <a:avLst/>
          </a:prstGeom>
          <a:noFill/>
        </p:spPr>
        <p:txBody>
          <a:bodyPr wrap="square" rtlCol="0">
            <a:spAutoFit/>
          </a:bodyPr>
          <a:lstStyle/>
          <a:p>
            <a:pPr algn="ctr" rtl="0"/>
            <a:r>
              <a:rPr lang="tr-TR" altLang="tr-TR" sz="2000" dirty="0" smtClean="0">
                <a:solidFill>
                  <a:srgbClr val="202124"/>
                </a:solidFill>
                <a:latin typeface="Google Sans"/>
                <a:cs typeface="Arial" panose="020B0604020202020204" pitchFamily="34" charset="0"/>
              </a:rPr>
              <a:t>Radical </a:t>
            </a:r>
            <a:r>
              <a:rPr lang="tr-TR" altLang="tr-TR" sz="2000" dirty="0">
                <a:solidFill>
                  <a:srgbClr val="202124"/>
                </a:solidFill>
                <a:latin typeface="Google Sans"/>
                <a:cs typeface="Arial" panose="020B0604020202020204" pitchFamily="34" charset="0"/>
              </a:rPr>
              <a:t>scavenging activity and copper reduction activity were also found to be strong</a:t>
            </a:r>
            <a:r>
              <a:rPr lang="tr-TR" altLang="tr-TR" sz="2000" dirty="0" smtClean="0">
                <a:solidFill>
                  <a:srgbClr val="202124"/>
                </a:solidFill>
                <a:latin typeface="Google Sans"/>
                <a:cs typeface="Arial" panose="020B0604020202020204" pitchFamily="34" charset="0"/>
              </a:rPr>
              <a:t>.</a:t>
            </a:r>
            <a:endParaRPr lang="tr-TR" altLang="tr-TR" sz="2000" dirty="0">
              <a:solidFill>
                <a:srgbClr val="202124"/>
              </a:solidFill>
              <a:latin typeface="Arial" panose="020B0604020202020204" pitchFamily="34" charset="0"/>
              <a:cs typeface="Arial" panose="020B0604020202020204" pitchFamily="34" charset="0"/>
            </a:endParaRPr>
          </a:p>
        </p:txBody>
      </p:sp>
      <p:sp>
        <p:nvSpPr>
          <p:cNvPr id="10"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smtClean="0">
                <a:solidFill>
                  <a:schemeClr val="accent1"/>
                </a:solidFill>
              </a:rPr>
              <a:t>Results-2</a:t>
            </a:r>
            <a:endParaRPr lang="tr-TR" dirty="0">
              <a:solidFill>
                <a:schemeClr val="accent1"/>
              </a:solidFill>
            </a:endParaRPr>
          </a:p>
        </p:txBody>
      </p:sp>
      <p:sp>
        <p:nvSpPr>
          <p:cNvPr id="11" name="Metin kutusu 10"/>
          <p:cNvSpPr txBox="1"/>
          <p:nvPr/>
        </p:nvSpPr>
        <p:spPr>
          <a:xfrm>
            <a:off x="9888116" y="2317189"/>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2" name="Metin kutusu 11"/>
          <p:cNvSpPr txBox="1"/>
          <p:nvPr/>
        </p:nvSpPr>
        <p:spPr>
          <a:xfrm>
            <a:off x="9510945" y="171559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3" name="Metin kutusu 12"/>
          <p:cNvSpPr txBox="1"/>
          <p:nvPr/>
        </p:nvSpPr>
        <p:spPr>
          <a:xfrm>
            <a:off x="8544272" y="307623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4" name="Metin kutusu 13"/>
          <p:cNvSpPr txBox="1"/>
          <p:nvPr/>
        </p:nvSpPr>
        <p:spPr>
          <a:xfrm>
            <a:off x="8220496" y="2939127"/>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5" name="Metin kutusu 14"/>
          <p:cNvSpPr txBox="1"/>
          <p:nvPr/>
        </p:nvSpPr>
        <p:spPr>
          <a:xfrm>
            <a:off x="5438277" y="172056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6" name="Metin kutusu 15"/>
          <p:cNvSpPr txBox="1"/>
          <p:nvPr/>
        </p:nvSpPr>
        <p:spPr>
          <a:xfrm>
            <a:off x="5063834" y="146485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7" name="Metin kutusu 16"/>
          <p:cNvSpPr txBox="1"/>
          <p:nvPr/>
        </p:nvSpPr>
        <p:spPr>
          <a:xfrm>
            <a:off x="4183905" y="315457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8" name="Metin kutusu 17"/>
          <p:cNvSpPr txBox="1"/>
          <p:nvPr/>
        </p:nvSpPr>
        <p:spPr>
          <a:xfrm>
            <a:off x="3863922" y="298327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23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0573" y="5011523"/>
            <a:ext cx="8352927" cy="1473344"/>
          </a:xfrm>
        </p:spPr>
        <p:txBody>
          <a:bodyPr/>
          <a:lstStyle/>
          <a:p>
            <a:pPr algn="ctr" rtl="0"/>
            <a:r>
              <a:rPr lang="tr-TR" altLang="tr-TR" sz="2000" dirty="0">
                <a:solidFill>
                  <a:srgbClr val="C00000"/>
                </a:solidFill>
                <a:latin typeface="Google Sans"/>
                <a:cs typeface="Arial" panose="020B0604020202020204" pitchFamily="34" charset="0"/>
              </a:rPr>
              <a:t>In the methanol and ethanol extract of figs, a certain dose of antioxidant showed a pro-oxidant effect after a certain dose</a:t>
            </a:r>
            <a:r>
              <a:rPr lang="tr-TR" altLang="tr-TR" sz="2000" dirty="0" smtClean="0">
                <a:solidFill>
                  <a:srgbClr val="C00000"/>
                </a:solidFill>
                <a:latin typeface="Google Sans"/>
                <a:cs typeface="Arial" panose="020B0604020202020204" pitchFamily="34" charset="0"/>
              </a:rPr>
              <a:t>.</a:t>
            </a:r>
            <a:r>
              <a:rPr lang="tr-TR" altLang="tr-TR" sz="2000" dirty="0" smtClean="0">
                <a:solidFill>
                  <a:srgbClr val="202124"/>
                </a:solidFill>
                <a:latin typeface="Google Sans"/>
                <a:cs typeface="Arial" panose="020B0604020202020204" pitchFamily="34" charset="0"/>
              </a:rPr>
              <a:t/>
            </a:r>
            <a:br>
              <a:rPr lang="tr-TR" altLang="tr-TR" sz="2000" dirty="0" smtClean="0">
                <a:solidFill>
                  <a:srgbClr val="202124"/>
                </a:solidFill>
                <a:latin typeface="Google Sans"/>
                <a:cs typeface="Arial" panose="020B0604020202020204" pitchFamily="34" charset="0"/>
              </a:rPr>
            </a:br>
            <a:r>
              <a:rPr lang="tr-TR" altLang="tr-TR" sz="2000" dirty="0" smtClean="0">
                <a:latin typeface="Google Sans"/>
                <a:cs typeface="Arial" panose="020B0604020202020204" pitchFamily="34" charset="0"/>
              </a:rPr>
              <a:t> </a:t>
            </a:r>
            <a:r>
              <a:rPr lang="tr-TR" altLang="tr-TR" sz="2000" dirty="0">
                <a:latin typeface="Google Sans"/>
                <a:cs typeface="Arial" panose="020B0604020202020204" pitchFamily="34" charset="0"/>
              </a:rPr>
              <a:t>Doses after this critical dose will be the doses to be determined for cancer treatment.</a:t>
            </a:r>
            <a:r>
              <a:rPr lang="tr-TR" altLang="tr-TR" sz="2000" dirty="0">
                <a:solidFill>
                  <a:srgbClr val="202124"/>
                </a:solidFill>
                <a:latin typeface="Arial" panose="020B0604020202020204" pitchFamily="34" charset="0"/>
                <a:cs typeface="Arial" panose="020B0604020202020204" pitchFamily="34" charset="0"/>
              </a:rPr>
              <a:t/>
            </a:r>
            <a:br>
              <a:rPr lang="tr-TR" altLang="tr-TR" sz="2000" dirty="0">
                <a:solidFill>
                  <a:srgbClr val="202124"/>
                </a:solidFill>
                <a:latin typeface="Arial" panose="020B0604020202020204" pitchFamily="34" charset="0"/>
                <a:cs typeface="Arial" panose="020B0604020202020204" pitchFamily="34" charset="0"/>
              </a:rPr>
            </a:br>
            <a:endParaRPr lang="tr-TR" sz="2000" dirty="0">
              <a:solidFill>
                <a:srgbClr val="0070C0"/>
              </a:solidFill>
            </a:endParaRPr>
          </a:p>
        </p:txBody>
      </p:sp>
      <p:graphicFrame>
        <p:nvGraphicFramePr>
          <p:cNvPr id="4" name="İçerik Yer Tutucusu 3"/>
          <p:cNvGraphicFramePr>
            <a:graphicFrameLocks noGrp="1"/>
          </p:cNvGraphicFramePr>
          <p:nvPr>
            <p:ph sz="quarter" idx="4294967295"/>
            <p:extLst>
              <p:ext uri="{D42A27DB-BD31-4B8C-83A1-F6EECF244321}">
                <p14:modId xmlns:p14="http://schemas.microsoft.com/office/powerpoint/2010/main" val="2018119662"/>
              </p:ext>
            </p:extLst>
          </p:nvPr>
        </p:nvGraphicFramePr>
        <p:xfrm>
          <a:off x="1759124" y="1132380"/>
          <a:ext cx="6400800" cy="3475037"/>
        </p:xfrm>
        <a:graphic>
          <a:graphicData uri="http://schemas.openxmlformats.org/drawingml/2006/chart">
            <c:chart xmlns:c="http://schemas.openxmlformats.org/drawingml/2006/chart" xmlns:r="http://schemas.openxmlformats.org/officeDocument/2006/relationships" r:id="rId3"/>
          </a:graphicData>
        </a:graphic>
      </p:graphicFrame>
      <p:sp>
        <p:nvSpPr>
          <p:cNvPr id="8" name="Başlık 1"/>
          <p:cNvSpPr txBox="1">
            <a:spLocks/>
          </p:cNvSpPr>
          <p:nvPr/>
        </p:nvSpPr>
        <p:spPr>
          <a:xfrm>
            <a:off x="387524" y="228600"/>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1"/>
                </a:solidFill>
              </a:rPr>
              <a:t>Result-3</a:t>
            </a:r>
          </a:p>
        </p:txBody>
      </p:sp>
      <p:sp>
        <p:nvSpPr>
          <p:cNvPr id="3"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1467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9840" y="773265"/>
            <a:ext cx="9104228" cy="725617"/>
          </a:xfrm>
        </p:spPr>
        <p:txBody>
          <a:bodyPr/>
          <a:lstStyle/>
          <a:p>
            <a:pPr algn="ctr" rtl="0"/>
            <a:r>
              <a:rPr lang="tr-TR" altLang="tr-TR" sz="3200" dirty="0" smtClean="0">
                <a:solidFill>
                  <a:srgbClr val="C00000"/>
                </a:solidFill>
                <a:latin typeface="Google Sans"/>
                <a:cs typeface="Arial" panose="020B0604020202020204" pitchFamily="34" charset="0"/>
              </a:rPr>
              <a:t>Biological Activity Results</a:t>
            </a:r>
            <a:r>
              <a:rPr lang="tr-TR" altLang="tr-TR" sz="3200" dirty="0" smtClean="0">
                <a:solidFill>
                  <a:srgbClr val="C00000"/>
                </a:solidFill>
                <a:latin typeface="Arial" panose="020B0604020202020204" pitchFamily="34" charset="0"/>
                <a:cs typeface="Arial" panose="020B0604020202020204" pitchFamily="34" charset="0"/>
              </a:rPr>
              <a:t/>
            </a:r>
            <a:br>
              <a:rPr lang="tr-TR" altLang="tr-TR" sz="3200" dirty="0" smtClean="0">
                <a:solidFill>
                  <a:srgbClr val="C00000"/>
                </a:solidFill>
                <a:latin typeface="Arial" panose="020B0604020202020204" pitchFamily="34" charset="0"/>
                <a:cs typeface="Arial" panose="020B0604020202020204" pitchFamily="34" charset="0"/>
              </a:rPr>
            </a:br>
            <a:endParaRPr lang="tr-TR" sz="3200" dirty="0">
              <a:solidFill>
                <a:srgbClr val="C00000"/>
              </a:solidFill>
            </a:endParaRPr>
          </a:p>
        </p:txBody>
      </p:sp>
      <p:graphicFrame>
        <p:nvGraphicFramePr>
          <p:cNvPr id="4" name="İçerik Yer Tutucusu 3"/>
          <p:cNvGraphicFramePr>
            <a:graphicFrameLocks noGrp="1"/>
          </p:cNvGraphicFramePr>
          <p:nvPr>
            <p:ph sz="quarter" idx="4294967295"/>
            <p:extLst>
              <p:ext uri="{D42A27DB-BD31-4B8C-83A1-F6EECF244321}">
                <p14:modId xmlns:p14="http://schemas.microsoft.com/office/powerpoint/2010/main" val="3949434669"/>
              </p:ext>
            </p:extLst>
          </p:nvPr>
        </p:nvGraphicFramePr>
        <p:xfrm>
          <a:off x="1374060" y="1268760"/>
          <a:ext cx="4896544"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p:cNvGraphicFramePr>
            <a:graphicFrameLocks/>
          </p:cNvGraphicFramePr>
          <p:nvPr>
            <p:extLst>
              <p:ext uri="{D42A27DB-BD31-4B8C-83A1-F6EECF244321}">
                <p14:modId xmlns:p14="http://schemas.microsoft.com/office/powerpoint/2010/main" val="4173154779"/>
              </p:ext>
            </p:extLst>
          </p:nvPr>
        </p:nvGraphicFramePr>
        <p:xfrm>
          <a:off x="1524000" y="4005064"/>
          <a:ext cx="5040560" cy="2754320"/>
        </p:xfrm>
        <a:graphic>
          <a:graphicData uri="http://schemas.openxmlformats.org/drawingml/2006/chart">
            <c:chart xmlns:c="http://schemas.openxmlformats.org/drawingml/2006/chart" xmlns:r="http://schemas.openxmlformats.org/officeDocument/2006/relationships" r:id="rId4"/>
          </a:graphicData>
        </a:graphic>
      </p:graphicFrame>
      <p:sp>
        <p:nvSpPr>
          <p:cNvPr id="8" name="Metin kutusu 7"/>
          <p:cNvSpPr txBox="1"/>
          <p:nvPr/>
        </p:nvSpPr>
        <p:spPr>
          <a:xfrm>
            <a:off x="7001516" y="1268760"/>
            <a:ext cx="3528392" cy="6186309"/>
          </a:xfrm>
          <a:prstGeom prst="rect">
            <a:avLst/>
          </a:prstGeom>
          <a:noFill/>
        </p:spPr>
        <p:txBody>
          <a:bodyPr wrap="square" rtlCol="0">
            <a:spAutoFit/>
          </a:bodyPr>
          <a:lstStyle/>
          <a:p>
            <a:pPr rtl="0">
              <a:spcAft>
                <a:spcPts val="600"/>
              </a:spcAft>
            </a:pPr>
            <a:r>
              <a:rPr lang="tr-TR" altLang="tr-TR" sz="2000" dirty="0" smtClean="0">
                <a:solidFill>
                  <a:srgbClr val="202124"/>
                </a:solidFill>
                <a:latin typeface="+mj-lt"/>
                <a:cs typeface="Arial" panose="020B0604020202020204" pitchFamily="34" charset="0"/>
              </a:rPr>
              <a:t>  It </a:t>
            </a:r>
            <a:r>
              <a:rPr lang="tr-TR" altLang="tr-TR" sz="2000" dirty="0">
                <a:solidFill>
                  <a:srgbClr val="202124"/>
                </a:solidFill>
                <a:latin typeface="+mj-lt"/>
                <a:cs typeface="Arial" panose="020B0604020202020204" pitchFamily="34" charset="0"/>
              </a:rPr>
              <a:t>was observed that it increased up to a certain dose in the cell and then decreased as the dose increased</a:t>
            </a:r>
            <a:r>
              <a:rPr lang="tr-TR" altLang="tr-TR" sz="2000" dirty="0" smtClean="0">
                <a:solidFill>
                  <a:srgbClr val="202124"/>
                </a:solidFill>
                <a:latin typeface="+mj-lt"/>
                <a:cs typeface="Arial" panose="020B0604020202020204" pitchFamily="34" charset="0"/>
              </a:rPr>
              <a:t>.</a:t>
            </a:r>
          </a:p>
          <a:p>
            <a:pPr rtl="0">
              <a:spcAft>
                <a:spcPts val="600"/>
              </a:spcAft>
            </a:pPr>
            <a:r>
              <a:rPr lang="tr-TR" altLang="tr-TR" sz="2000" dirty="0" smtClean="0">
                <a:solidFill>
                  <a:srgbClr val="202124"/>
                </a:solidFill>
                <a:latin typeface="+mj-lt"/>
                <a:cs typeface="Arial" panose="020B0604020202020204" pitchFamily="34" charset="0"/>
              </a:rPr>
              <a:t> </a:t>
            </a:r>
            <a:r>
              <a:rPr lang="tr-TR" altLang="tr-TR" sz="2000" dirty="0">
                <a:solidFill>
                  <a:srgbClr val="202124"/>
                </a:solidFill>
                <a:latin typeface="+mj-lt"/>
                <a:cs typeface="Arial" panose="020B0604020202020204" pitchFamily="34" charset="0"/>
              </a:rPr>
              <a:t>When the cytotoxicity results were examined,</a:t>
            </a:r>
            <a:r>
              <a:rPr lang="tr-TR" altLang="tr-TR" sz="2000" dirty="0">
                <a:solidFill>
                  <a:srgbClr val="C00000"/>
                </a:solidFill>
                <a:latin typeface="+mj-lt"/>
                <a:cs typeface="Arial" panose="020B0604020202020204" pitchFamily="34" charset="0"/>
              </a:rPr>
              <a:t> ROS level decreased in cancer cells at low doses, while the amount of ROS increased with increasing dose.</a:t>
            </a:r>
          </a:p>
          <a:p>
            <a:pPr rtl="0">
              <a:spcAft>
                <a:spcPts val="600"/>
              </a:spcAft>
            </a:pPr>
            <a:r>
              <a:rPr lang="tr-TR" altLang="tr-TR" sz="2000" dirty="0" smtClean="0">
                <a:solidFill>
                  <a:srgbClr val="202124"/>
                </a:solidFill>
                <a:latin typeface="+mj-lt"/>
                <a:cs typeface="Arial" panose="020B0604020202020204" pitchFamily="34" charset="0"/>
              </a:rPr>
              <a:t>  Since </a:t>
            </a:r>
            <a:r>
              <a:rPr lang="tr-TR" altLang="tr-TR" sz="2000" dirty="0">
                <a:solidFill>
                  <a:srgbClr val="202124"/>
                </a:solidFill>
                <a:latin typeface="+mj-lt"/>
                <a:cs typeface="Arial" panose="020B0604020202020204" pitchFamily="34" charset="0"/>
              </a:rPr>
              <a:t>the metabolic activity of the cancer cell is high, the increased ROS originating from the fruit extract showed a </a:t>
            </a:r>
            <a:r>
              <a:rPr lang="tr-TR" altLang="tr-TR" sz="2000" dirty="0">
                <a:solidFill>
                  <a:srgbClr val="C00000"/>
                </a:solidFill>
                <a:latin typeface="+mj-lt"/>
                <a:cs typeface="Arial" panose="020B0604020202020204" pitchFamily="34" charset="0"/>
              </a:rPr>
              <a:t>synergistic</a:t>
            </a:r>
            <a:r>
              <a:rPr lang="tr-TR" altLang="tr-TR" sz="2000" dirty="0">
                <a:solidFill>
                  <a:srgbClr val="202124"/>
                </a:solidFill>
                <a:latin typeface="+mj-lt"/>
                <a:cs typeface="Arial" panose="020B0604020202020204" pitchFamily="34" charset="0"/>
              </a:rPr>
              <a:t> effect and killed the cells.</a:t>
            </a:r>
          </a:p>
          <a:p>
            <a:pPr rtl="0">
              <a:spcAft>
                <a:spcPts val="600"/>
              </a:spcAft>
            </a:pPr>
            <a:endParaRPr lang="tr-TR" altLang="tr-TR" dirty="0">
              <a:solidFill>
                <a:srgbClr val="202124"/>
              </a:solidFill>
              <a:latin typeface="+mj-lt"/>
              <a:cs typeface="Arial" panose="020B0604020202020204" pitchFamily="34" charset="0"/>
            </a:endParaRPr>
          </a:p>
          <a:p>
            <a:pPr algn="just"/>
            <a:endParaRPr lang="tr-TR" dirty="0">
              <a:latin typeface="+mj-lt"/>
              <a:cs typeface="Times New Roman" panose="02020603050405020304" pitchFamily="18" charset="0"/>
            </a:endParaRPr>
          </a:p>
        </p:txBody>
      </p:sp>
      <p:sp>
        <p:nvSpPr>
          <p:cNvPr id="11" name="Metin kutusu 10"/>
          <p:cNvSpPr txBox="1"/>
          <p:nvPr/>
        </p:nvSpPr>
        <p:spPr>
          <a:xfrm>
            <a:off x="5735960" y="2830280"/>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2" name="Metin kutusu 11"/>
          <p:cNvSpPr txBox="1"/>
          <p:nvPr/>
        </p:nvSpPr>
        <p:spPr>
          <a:xfrm>
            <a:off x="4367808" y="245822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3" name="Metin kutusu 12"/>
          <p:cNvSpPr txBox="1"/>
          <p:nvPr/>
        </p:nvSpPr>
        <p:spPr>
          <a:xfrm>
            <a:off x="4695684" y="256594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4" name="Metin kutusu 13"/>
          <p:cNvSpPr txBox="1"/>
          <p:nvPr/>
        </p:nvSpPr>
        <p:spPr>
          <a:xfrm>
            <a:off x="5050103" y="267366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5" name="Metin kutusu 14"/>
          <p:cNvSpPr txBox="1"/>
          <p:nvPr/>
        </p:nvSpPr>
        <p:spPr>
          <a:xfrm>
            <a:off x="5404920" y="278138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8" name="Metin kutusu 17"/>
          <p:cNvSpPr txBox="1"/>
          <p:nvPr/>
        </p:nvSpPr>
        <p:spPr>
          <a:xfrm>
            <a:off x="3305976" y="2171699"/>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9" name="Metin kutusu 18"/>
          <p:cNvSpPr txBox="1"/>
          <p:nvPr/>
        </p:nvSpPr>
        <p:spPr>
          <a:xfrm>
            <a:off x="3660580" y="225467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0" name="Metin kutusu 19"/>
          <p:cNvSpPr txBox="1"/>
          <p:nvPr/>
        </p:nvSpPr>
        <p:spPr>
          <a:xfrm>
            <a:off x="4015184" y="2395735"/>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1" name="Metin kutusu 20"/>
          <p:cNvSpPr txBox="1"/>
          <p:nvPr/>
        </p:nvSpPr>
        <p:spPr>
          <a:xfrm>
            <a:off x="6023992" y="4509700"/>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2" name="Metin kutusu 21"/>
          <p:cNvSpPr txBox="1"/>
          <p:nvPr/>
        </p:nvSpPr>
        <p:spPr>
          <a:xfrm>
            <a:off x="5313168" y="463949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3" name="Metin kutusu 22"/>
          <p:cNvSpPr txBox="1"/>
          <p:nvPr/>
        </p:nvSpPr>
        <p:spPr>
          <a:xfrm>
            <a:off x="5651954" y="453177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4" name="Metin kutusu 23"/>
          <p:cNvSpPr txBox="1"/>
          <p:nvPr/>
        </p:nvSpPr>
        <p:spPr>
          <a:xfrm>
            <a:off x="4957756" y="472633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5" name="Metin kutusu 24"/>
          <p:cNvSpPr txBox="1"/>
          <p:nvPr/>
        </p:nvSpPr>
        <p:spPr>
          <a:xfrm>
            <a:off x="4590126" y="480614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6" name="Metin kutusu 25"/>
          <p:cNvSpPr txBox="1"/>
          <p:nvPr/>
        </p:nvSpPr>
        <p:spPr>
          <a:xfrm>
            <a:off x="4234714" y="479715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9" name="Başlık 1"/>
          <p:cNvSpPr txBox="1">
            <a:spLocks/>
          </p:cNvSpPr>
          <p:nvPr/>
        </p:nvSpPr>
        <p:spPr>
          <a:xfrm>
            <a:off x="601780" y="-46917"/>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smtClean="0">
                <a:solidFill>
                  <a:schemeClr val="accent1"/>
                </a:solidFill>
              </a:rPr>
              <a:t>Result-4</a:t>
            </a:r>
            <a:endParaRPr lang="tr-TR" dirty="0">
              <a:solidFill>
                <a:schemeClr val="accent1"/>
              </a:solidFill>
            </a:endParaRPr>
          </a:p>
        </p:txBody>
      </p:sp>
      <p:sp>
        <p:nvSpPr>
          <p:cNvPr id="3"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5"/>
          <p:cNvSpPr>
            <a:spLocks noChangeArrowheads="1"/>
          </p:cNvSpPr>
          <p:nvPr/>
        </p:nvSpPr>
        <p:spPr bwMode="auto">
          <a:xfrm>
            <a:off x="304800" y="3102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6"/>
          <p:cNvSpPr>
            <a:spLocks noChangeArrowheads="1"/>
          </p:cNvSpPr>
          <p:nvPr/>
        </p:nvSpPr>
        <p:spPr bwMode="auto">
          <a:xfrm>
            <a:off x="457200" y="4626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6511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93"/>
          <p:cNvGrpSpPr>
            <a:extLst>
              <a:ext uri="smNativeData">
                <pr:smNativeData xmlns:pr="smNativeData" xmlns:p14="http://schemas.microsoft.com/office/powerpoint/2010/main" xmlns="" val="SMDATA_7_05fOXxMAAAAlAAAAAQAAAA8BAAAAkAAAAEgAAACQAAAASAAAAAAAAAAAAAAAAAAAABcAAAAUAAAAAAAAAAAAAAD/fwAA/38AAAAAAAAJAAAABAAAAGVlZWUMAAAAEAAAAAAAAAAAAAAAAAAAAAAAAAAfAAAAVAAAAAAAAAAAAAAAAAAAAAAAAAAAAAAAAAAAAAAAAAAAAAAAAAAAAAAAAAAAAAAAAAAAAAAAAAAAAAAAAAAAAAAAAAAAAAAAAAAAAAAAAAAAAAAAAAAAACEAAAAYAAAAFAAAAAAAAADz////AEsAADAqAAAQAAAAJgAAAAgAAAD/////AAAAAA=="/>
              </a:ext>
            </a:extLst>
          </p:cNvGrpSpPr>
          <p:nvPr/>
        </p:nvGrpSpPr>
        <p:grpSpPr>
          <a:xfrm>
            <a:off x="0" y="-8255"/>
            <a:ext cx="12192000" cy="6866255"/>
            <a:chOff x="0" y="-8255"/>
            <a:chExt cx="12192000" cy="6866255"/>
          </a:xfrm>
        </p:grpSpPr>
        <p:sp>
          <p:nvSpPr>
            <p:cNvPr id="12" name="Straight Connector 94"/>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95"/>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0" name="Rectangle 23"/>
            <p:cNvSpPr>
              <a:extLst>
                <a:ext uri="smNativeData">
                  <pr:smNativeData xmlns:pr="smNativeData" xmlns:p14="http://schemas.microsoft.com/office/powerpoint/2010/main" xmlns="" val="SMDATA_13_05fOXxMAAAAlAAAACwAAAA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A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9" name="Rectangle 25"/>
            <p:cNvSpPr>
              <a:extLst>
                <a:ext uri="smNativeData">
                  <pr:smNativeData xmlns:pr="smNativeData" xmlns:p14="http://schemas.microsoft.com/office/powerpoint/2010/main" xmlns="" val="SMDATA_13_05fOXxMAAAAlAAAACwAAAA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A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8" name="Isosceles Triangle 98"/>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xlbS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A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7" name="Rectangle 27"/>
            <p:cNvSpPr>
              <a:extLst>
                <a:ext uri="smNativeData">
                  <pr:smNativeData xmlns:pr="smNativeData" xmlns:p14="http://schemas.microsoft.com/office/powerpoint/2010/main" xmlns="" val="SMDATA_13_05fOXxMAAAAlAAAACwAAAA0AAAAAbDkAAPP////7SgAAMCoAAAAAAAAAAAAAAAAAAAEAAABQAAAAAAAAAAAA4D8AAAAAAADgPwAAAAAAAOA/AAAAAAAA4D8AAAAAAADgPwAAAAAAAOA/AAAAAAAA4D8AAAAAAADgPwAAAAAAAOA/AAAAAAAA4D8CAAAAjAAAAAEAAAAAAAAAZ4om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A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69000"/>
              </a:srgbClr>
            </a:solidFill>
            <a:ln>
              <a:noFill/>
            </a:ln>
            <a:effectLst/>
          </p:spPr>
        </p:sp>
        <p:sp>
          <p:nvSpPr>
            <p:cNvPr id="6" name="Rectangle 28"/>
            <p:cNvSpPr>
              <a:extLst>
                <a:ext uri="smNativeData">
                  <pr:smNativeData xmlns:pr="smNativeData" xmlns:p14="http://schemas.microsoft.com/office/powerpoint/2010/main" xmlns="" val="SMDATA_13_05fOXxMAAAAlAAAACwAAAA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A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5" name="Rectangle 29"/>
            <p:cNvSpPr>
              <a:extLst>
                <a:ext uri="smNativeData">
                  <pr:smNativeData xmlns:pr="smNativeData" xmlns:p14="http://schemas.microsoft.com/office/powerpoint/2010/main" xmlns="" val="SMDATA_13_05fOXxMAAAAlAAAACwAAAA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A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4" name="Isosceles Triangle 102"/>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HRtZW4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3" name="Isosceles Triangle 103"/>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k9Ins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AAAAAC8FAADbIgAAAAAAACYAAAAIAAAA//////////8="/>
                </a:ext>
              </a:extLst>
            </p:cNvSpPr>
            <p:nvPr/>
          </p:nvSpPr>
          <p:spPr>
            <a:xfrm rot="10800000">
              <a:off x="0" y="0"/>
              <a:ext cx="842645" cy="5666105"/>
            </a:xfrm>
            <a:prstGeom prst="triangle">
              <a:avLst>
                <a:gd name="adj" fmla="val 100000"/>
              </a:avLst>
            </a:prstGeom>
            <a:solidFill>
              <a:schemeClr val="accent1">
                <a:alpha val="84000"/>
              </a:schemeClr>
            </a:solidFill>
            <a:ln>
              <a:noFill/>
            </a:ln>
            <a:effectLst/>
          </p:spPr>
        </p:sp>
      </p:grpSp>
      <p:pic>
        <p:nvPicPr>
          <p:cNvPr id="13" name="Resim 14"/>
          <p:cNvPicPr>
            <a:picLocks noChangeAspect="1"/>
            <a:extLst>
              <a:ext uri="smNativeData">
                <pr:smNativeData xmlns:pr="smNativeData" xmlns:p14="http://schemas.microsoft.com/office/powerpoint/2010/main" xmlns="" val="SMDATA_15_05fOXxMAAAAlAAAAEQAAAC0AAAAAExoAADMAAAADOAAAYy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nAIAAAAAAADPBgAAAAAAAAAAAABkAAAAZAAAAAAAAAAjAAAABAAAAAsAAAAXAAAAFAAAAAAAAAAAAAAA/38AAP9/AAAAAAAACQAAAAQAAABr////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ExoAADMAAAADOAAAYyoAABAAAAAmAAAACAAAAP//////////"/>
              </a:ext>
            </a:extLst>
          </p:cNvPicPr>
          <p:nvPr/>
        </p:nvPicPr>
        <p:blipFill>
          <a:blip r:embed="rId3"/>
          <a:srcRect l="6680" r="17430"/>
          <a:stretch>
            <a:fillRect/>
          </a:stretch>
        </p:blipFill>
        <p:spPr>
          <a:xfrm>
            <a:off x="4238625" y="32385"/>
            <a:ext cx="4866640" cy="6858000"/>
          </a:xfrm>
          <a:custGeom>
            <a:avLst/>
            <a:gdLst/>
            <a:ahLst/>
            <a:cxnLst/>
            <a:rect l="0" t="0" r="4866640" b="6858000"/>
            <a:pathLst>
              <a:path w="4866640" h="6858000">
                <a:moveTo>
                  <a:pt x="380018" y="0"/>
                </a:moveTo>
                <a:lnTo>
                  <a:pt x="3442033" y="0"/>
                </a:lnTo>
                <a:lnTo>
                  <a:pt x="4866640" y="4518555"/>
                </a:lnTo>
                <a:lnTo>
                  <a:pt x="3102064" y="6858000"/>
                </a:lnTo>
                <a:lnTo>
                  <a:pt x="27811" y="6858000"/>
                </a:lnTo>
                <a:lnTo>
                  <a:pt x="1803375" y="4521200"/>
                </a:lnTo>
                <a:close/>
                <a:moveTo>
                  <a:pt x="0" y="0"/>
                </a:moveTo>
                <a:lnTo>
                  <a:pt x="380018" y="0"/>
                </a:lnTo>
                <a:lnTo>
                  <a:pt x="0" y="0"/>
                </a:lnTo>
                <a:close/>
              </a:path>
            </a:pathLst>
          </a:custGeom>
          <a:noFill/>
          <a:ln>
            <a:noFill/>
          </a:ln>
          <a:effectLst/>
        </p:spPr>
      </p:pic>
      <p:sp>
        <p:nvSpPr>
          <p:cNvPr id="14" name="Unvan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U9Img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DgBAAAphYAANEdAADGIAAAEAAAACYAAAAIAAAAvSAAAAAAAAA="/>
              </a:ext>
            </a:extLst>
          </p:cNvSpPr>
          <p:nvPr>
            <p:ph type="title"/>
          </p:nvPr>
        </p:nvSpPr>
        <p:spPr>
          <a:xfrm>
            <a:off x="792480" y="3681730"/>
            <a:ext cx="4054475" cy="1645920"/>
          </a:xfrm>
        </p:spPr>
        <p:txBody>
          <a:bodyPr vert="horz" wrap="square" lIns="91440" tIns="45720" rIns="91440" bIns="45720" numCol="1" spcCol="215900" anchor="b">
            <a:prstTxWarp prst="textNoShape">
              <a:avLst/>
            </a:prstTxWarp>
          </a:bodyPr>
          <a:lstStyle/>
          <a:p>
            <a:pPr algn="r">
              <a:lnSpc>
                <a:spcPct val="90000"/>
              </a:lnSpc>
              <a:defRPr lang="tr-TR"/>
            </a:pPr>
            <a:r>
              <a:rPr lang="en-US" sz="2800" b="1"/>
              <a:t>Investigation of </a:t>
            </a:r>
            <a:r>
              <a:rPr lang="en-US" sz="2800" b="1" i="1"/>
              <a:t>Ficus Carica </a:t>
            </a:r>
            <a:r>
              <a:rPr lang="en-US" sz="2800" b="1"/>
              <a:t>Plantae’ Cytotoxic, Genotoxic, Apoptotic, Antineoplastic, Anti</a:t>
            </a:r>
            <a:r>
              <a:rPr lang="tr-TR" sz="2800" b="1"/>
              <a:t> </a:t>
            </a:r>
            <a:r>
              <a:rPr lang="en-US" sz="2800" b="1"/>
              <a:t>inflammatory and Autophagic Effects on Breast Cancer Cells</a:t>
            </a:r>
          </a:p>
        </p:txBody>
      </p:sp>
      <p:pic>
        <p:nvPicPr>
          <p:cNvPr id="15" name="Resim 8"/>
          <p:cNvPicPr>
            <a:picLocks noChangeAspect="1"/>
            <a:extLst>
              <a:ext uri="smNativeData">
                <pr:smNativeData xmlns:pr="smNativeData" xmlns:p14="http://schemas.microsoft.com/office/powerpoint/2010/main" xmlns="" val="SMDATA_15_05fOXxMAAAAlAAAAEQAAAC0AAAAADSwAAAAAAAD7SgAAM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EADAAAAAAAAtgcAAAAAAABkAAAAZAAAAAAAAAAjAAAABAAAAAsAAAAXAAAAFAAAAAAAAAAAAAAA/38AAP9/AAAAAAAACQAAAAQAAAAAAAAA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DSwAAAAAAAD7SgAAMCoAABAAAAAmAAAACAAAAP//////////"/>
              </a:ext>
            </a:extLst>
          </p:cNvPicPr>
          <p:nvPr/>
        </p:nvPicPr>
        <p:blipFill>
          <a:blip r:embed="rId4"/>
          <a:srcRect t="8320" b="19740"/>
          <a:stretch>
            <a:fillRect/>
          </a:stretch>
        </p:blipFill>
        <p:spPr>
          <a:xfrm>
            <a:off x="7160895" y="0"/>
            <a:ext cx="5027930" cy="6858000"/>
          </a:xfrm>
          <a:custGeom>
            <a:avLst/>
            <a:gdLst/>
            <a:ahLst/>
            <a:cxnLst/>
            <a:rect l="0" t="0" r="5027930" b="6858000"/>
            <a:pathLst>
              <a:path w="5027930" h="6858000">
                <a:moveTo>
                  <a:pt x="339931" y="0"/>
                </a:moveTo>
                <a:lnTo>
                  <a:pt x="5027930" y="0"/>
                </a:lnTo>
                <a:lnTo>
                  <a:pt x="5027930" y="6858000"/>
                </a:lnTo>
                <a:lnTo>
                  <a:pt x="0" y="6858000"/>
                </a:lnTo>
                <a:lnTo>
                  <a:pt x="1761437" y="4522466"/>
                </a:lnTo>
                <a:lnTo>
                  <a:pt x="1765241" y="4521266"/>
                </a:lnTo>
                <a:lnTo>
                  <a:pt x="1764385" y="4518556"/>
                </a:lnTo>
                <a:lnTo>
                  <a:pt x="1765240" y="4517423"/>
                </a:lnTo>
                <a:lnTo>
                  <a:pt x="1763650" y="4516224"/>
                </a:lnTo>
                <a:close/>
              </a:path>
            </a:pathLst>
          </a:custGeom>
          <a:noFill/>
          <a:ln>
            <a:noFill/>
          </a:ln>
          <a:effectLst/>
        </p:spPr>
      </p:pic>
      <p:sp>
        <p:nvSpPr>
          <p:cNvPr id="16" name="Freeform 33"/>
          <p:cNvSpPr>
            <a:extLst>
              <a:ext uri="smNativeData">
                <pr:smNativeData xmlns:pr="smNativeData" xmlns:p14="http://schemas.microsoft.com/office/powerpoint/2010/main" xmlns="" val="SMDATA_13_05fOXxMAAAAlAAAACwAAAC0AAAAAFSwAAA8AAADlNgAAVCoAAAAAAAAB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AQAAAAAAAAAAAAAAAAAAAAAAAAAAAAAAAAAAAAAAAAAA////AX9/fwDj3tEDzMzMAMDA/wB/f38AAAAAAAAAAAAAAAAAAAAAAAAAAAAhAAAAGAAAABQAAAAVLAAADwAAAOU2AABUKgAAEAAAACYAAAAIAAAA//////////8="/>
              </a:ext>
            </a:extLst>
          </p:cNvSpPr>
          <p:nvPr/>
        </p:nvSpPr>
        <p:spPr>
          <a:xfrm>
            <a:off x="7165975" y="9525"/>
            <a:ext cx="1757680" cy="6871335"/>
          </a:xfrm>
          <a:custGeom>
            <a:avLst/>
            <a:gdLst/>
            <a:ahLst/>
            <a:cxnLst/>
            <a:rect l="0" t="0" r="1757680" b="6871335"/>
            <a:pathLst>
              <a:path w="1757680" h="6871335">
                <a:moveTo>
                  <a:pt x="342526" y="0"/>
                </a:moveTo>
                <a:lnTo>
                  <a:pt x="1757680" y="4478579"/>
                </a:lnTo>
                <a:cubicBezTo>
                  <a:pt x="1209492" y="5276164"/>
                  <a:pt x="288233" y="6475685"/>
                  <a:pt x="0" y="6871335"/>
                </a:cubicBezTo>
              </a:path>
            </a:pathLst>
          </a:custGeom>
          <a:noFill/>
          <a:ln w="12700" cap="flat" cmpd="sng" algn="ctr">
            <a:solidFill>
              <a:schemeClr val="bg1"/>
            </a:solidFill>
            <a:prstDash val="solid"/>
            <a:headEnd type="none"/>
            <a:tailEnd type="none"/>
          </a:ln>
          <a:effectLst/>
        </p:spPr>
        <p:txBody>
          <a:bodyPr vert="horz" wrap="square" lIns="7165975" tIns="9525" rIns="8923655" bIns="6880860" numCol="1" spcCol="215900" anchor="ctr"/>
          <a:lstStyle/>
          <a:p>
            <a:pPr algn="ctr">
              <a:defRPr lang="en-US">
                <a:solidFill>
                  <a:srgbClr val="FFFFFF"/>
                </a:solidFill>
              </a:defRPr>
            </a:pPr>
            <a:endParaRPr/>
          </a:p>
        </p:txBody>
      </p:sp>
      <p:sp>
        <p:nvSpPr>
          <p:cNvPr id="17" name="Straight Connector 107"/>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E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8" name="Straight Connector 109"/>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HRwOi8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E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9" name="Rectangle 25"/>
          <p:cNvSpPr>
            <a:extLst>
              <a:ext uri="smNativeData">
                <pr:smNativeData xmlns:pr="smNativeData" xmlns:p14="http://schemas.microsoft.com/office/powerpoint/2010/main" xmlns="" val="SMDATA_13_05fOXxMAAAAlAAAACwAAAC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E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20" name="Isosceles Triangle 24"/>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Nvbm4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E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21" name="Rectangle 27"/>
          <p:cNvSpPr>
            <a:extLst>
              <a:ext uri="smNativeData">
                <pr:smNativeData xmlns:pr="smNativeData" xmlns:p14="http://schemas.microsoft.com/office/powerpoint/2010/main" xmlns="" val="SMDATA_13_05fOXxMAAAAlAAAACwAAAC0AAAAAbDkAAPP////7SgAAMCoAAAAAAAAAAAAAAAAAAAEAAABQAAAAAAAAAAAA4D8AAAAAAADgPwAAAAAAAOA/AAAAAAAA4D8AAAAAAADgPwAAAAAAAOA/AAAAAAAA4D8AAAAAAADgPwAAAAAAAOA/AAAAAAAA4D8CAAAAjAAAAAEAAAAAAAAAZ4omAE+RNQA2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E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46000"/>
            </a:srgbClr>
          </a:solidFill>
          <a:ln>
            <a:noFill/>
          </a:ln>
          <a:effectLst/>
        </p:spPr>
      </p:sp>
      <p:sp>
        <p:nvSpPr>
          <p:cNvPr id="22" name="Rectangle 28"/>
          <p:cNvSpPr>
            <a:extLst>
              <a:ext uri="smNativeData">
                <pr:smNativeData xmlns:pr="smNativeData" xmlns:p14="http://schemas.microsoft.com/office/powerpoint/2010/main" xmlns="" val="SMDATA_13_05fOXxMAAAAlAAAACwAAAC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E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23" name="Rectangle 29"/>
          <p:cNvSpPr>
            <a:extLst>
              <a:ext uri="smNativeData">
                <pr:smNativeData xmlns:pr="smNativeData" xmlns:p14="http://schemas.microsoft.com/office/powerpoint/2010/main" xmlns="" val="SMDATA_13_05fOXxMAAAAlAAAACwAAAC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E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24" name="Isosceles Triangle 29"/>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J0ci0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E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4294967295"/>
            <p:extLst>
              <p:ext uri="{D42A27DB-BD31-4B8C-83A1-F6EECF244321}">
                <p14:modId xmlns:p14="http://schemas.microsoft.com/office/powerpoint/2010/main" val="3997640332"/>
              </p:ext>
            </p:extLst>
          </p:nvPr>
        </p:nvGraphicFramePr>
        <p:xfrm>
          <a:off x="1847528" y="1210966"/>
          <a:ext cx="4365104" cy="3370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3598082498"/>
              </p:ext>
            </p:extLst>
          </p:nvPr>
        </p:nvGraphicFramePr>
        <p:xfrm>
          <a:off x="6279000" y="1222482"/>
          <a:ext cx="4248472" cy="3284984"/>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2567608" y="4725143"/>
            <a:ext cx="7704856" cy="923330"/>
          </a:xfrm>
          <a:prstGeom prst="rect">
            <a:avLst/>
          </a:prstGeom>
          <a:noFill/>
        </p:spPr>
        <p:txBody>
          <a:bodyPr wrap="square" rtlCol="0">
            <a:spAutoFit/>
          </a:bodyPr>
          <a:lstStyle/>
          <a:p>
            <a:pPr rtl="0"/>
            <a:r>
              <a:rPr lang="tr-TR" altLang="tr-TR" dirty="0">
                <a:solidFill>
                  <a:srgbClr val="202124"/>
                </a:solidFill>
                <a:latin typeface="Google Sans"/>
                <a:cs typeface="Arial" panose="020B0604020202020204" pitchFamily="34" charset="0"/>
              </a:rPr>
              <a:t>It was observed that the intracellular glutathione level and mitochondrial membrane potential </a:t>
            </a:r>
            <a:r>
              <a:rPr lang="tr-TR" altLang="tr-TR" dirty="0">
                <a:solidFill>
                  <a:srgbClr val="C00000"/>
                </a:solidFill>
                <a:latin typeface="Google Sans"/>
                <a:cs typeface="Arial" panose="020B0604020202020204" pitchFamily="34" charset="0"/>
              </a:rPr>
              <a:t>decreased</a:t>
            </a:r>
            <a:r>
              <a:rPr lang="tr-TR" altLang="tr-TR" dirty="0">
                <a:solidFill>
                  <a:srgbClr val="202124"/>
                </a:solidFill>
                <a:latin typeface="Google Sans"/>
                <a:cs typeface="Arial" panose="020B0604020202020204" pitchFamily="34" charset="0"/>
              </a:rPr>
              <a:t> with </a:t>
            </a:r>
            <a:r>
              <a:rPr lang="tr-TR" altLang="tr-TR" dirty="0">
                <a:solidFill>
                  <a:srgbClr val="C00000"/>
                </a:solidFill>
                <a:latin typeface="Google Sans"/>
                <a:cs typeface="Arial" panose="020B0604020202020204" pitchFamily="34" charset="0"/>
              </a:rPr>
              <a:t>increasing</a:t>
            </a:r>
            <a:r>
              <a:rPr lang="tr-TR" altLang="tr-TR" dirty="0">
                <a:solidFill>
                  <a:srgbClr val="202124"/>
                </a:solidFill>
                <a:latin typeface="Google Sans"/>
                <a:cs typeface="Arial" panose="020B0604020202020204" pitchFamily="34" charset="0"/>
              </a:rPr>
              <a:t> doses of </a:t>
            </a:r>
            <a:r>
              <a:rPr lang="tr-TR" altLang="tr-TR" i="1" dirty="0">
                <a:solidFill>
                  <a:srgbClr val="202124"/>
                </a:solidFill>
                <a:latin typeface="Google Sans"/>
                <a:cs typeface="Arial" panose="020B0604020202020204" pitchFamily="34" charset="0"/>
              </a:rPr>
              <a:t>Ficus carica</a:t>
            </a:r>
            <a:r>
              <a:rPr lang="tr-TR" altLang="tr-TR" dirty="0">
                <a:solidFill>
                  <a:srgbClr val="202124"/>
                </a:solidFill>
                <a:latin typeface="Google Sans"/>
                <a:cs typeface="Arial" panose="020B0604020202020204" pitchFamily="34" charset="0"/>
              </a:rPr>
              <a:t>.</a:t>
            </a:r>
            <a:endParaRPr lang="tr-TR" altLang="tr-TR" dirty="0">
              <a:solidFill>
                <a:srgbClr val="202124"/>
              </a:solidFill>
              <a:latin typeface="Arial" panose="020B0604020202020204" pitchFamily="34" charset="0"/>
              <a:cs typeface="Arial" panose="020B0604020202020204" pitchFamily="34" charset="0"/>
            </a:endParaRPr>
          </a:p>
          <a:p>
            <a:pPr rtl="0"/>
            <a:r>
              <a:rPr lang="tr-TR" altLang="tr-TR" dirty="0" smtClean="0">
                <a:solidFill>
                  <a:srgbClr val="202124"/>
                </a:solidFill>
                <a:latin typeface="Google Sans"/>
                <a:cs typeface="Arial" panose="020B0604020202020204" pitchFamily="34" charset="0"/>
              </a:rPr>
              <a:t>This </a:t>
            </a:r>
            <a:r>
              <a:rPr lang="tr-TR" altLang="tr-TR" dirty="0">
                <a:solidFill>
                  <a:srgbClr val="202124"/>
                </a:solidFill>
                <a:latin typeface="Google Sans"/>
                <a:cs typeface="Arial" panose="020B0604020202020204" pitchFamily="34" charset="0"/>
              </a:rPr>
              <a:t>caused the cells to be led to apoptosis</a:t>
            </a:r>
            <a:r>
              <a:rPr lang="tr-TR" altLang="tr-TR" dirty="0" smtClean="0">
                <a:solidFill>
                  <a:srgbClr val="202124"/>
                </a:solidFill>
                <a:latin typeface="Google Sans"/>
                <a:cs typeface="Arial" panose="020B0604020202020204" pitchFamily="34" charset="0"/>
              </a:rPr>
              <a:t>.</a:t>
            </a:r>
            <a:endParaRPr lang="tr-TR" altLang="tr-TR" dirty="0">
              <a:solidFill>
                <a:srgbClr val="202124"/>
              </a:solidFill>
              <a:latin typeface="Arial" panose="020B0604020202020204" pitchFamily="34" charset="0"/>
              <a:cs typeface="Arial" panose="020B0604020202020204" pitchFamily="34" charset="0"/>
            </a:endParaRPr>
          </a:p>
        </p:txBody>
      </p:sp>
      <p:sp>
        <p:nvSpPr>
          <p:cNvPr id="10" name="Başlık 1"/>
          <p:cNvSpPr txBox="1">
            <a:spLocks/>
          </p:cNvSpPr>
          <p:nvPr/>
        </p:nvSpPr>
        <p:spPr>
          <a:xfrm>
            <a:off x="1019944" y="294645"/>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smtClean="0">
                <a:solidFill>
                  <a:schemeClr val="accent1"/>
                </a:solidFill>
              </a:rPr>
              <a:t>Result-5</a:t>
            </a:r>
            <a:endParaRPr lang="tr-TR" dirty="0">
              <a:solidFill>
                <a:schemeClr val="accent1"/>
              </a:solidFill>
            </a:endParaRPr>
          </a:p>
        </p:txBody>
      </p:sp>
      <p:sp>
        <p:nvSpPr>
          <p:cNvPr id="11" name="Metin kutusu 10"/>
          <p:cNvSpPr txBox="1"/>
          <p:nvPr/>
        </p:nvSpPr>
        <p:spPr>
          <a:xfrm>
            <a:off x="5591944" y="2205444"/>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2" name="Metin kutusu 11"/>
          <p:cNvSpPr txBox="1"/>
          <p:nvPr/>
        </p:nvSpPr>
        <p:spPr>
          <a:xfrm>
            <a:off x="4439816" y="200374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3" name="Metin kutusu 12"/>
          <p:cNvSpPr txBox="1"/>
          <p:nvPr/>
        </p:nvSpPr>
        <p:spPr>
          <a:xfrm>
            <a:off x="5007496" y="199153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4" name="Metin kutusu 13"/>
          <p:cNvSpPr txBox="1"/>
          <p:nvPr/>
        </p:nvSpPr>
        <p:spPr>
          <a:xfrm>
            <a:off x="9912424" y="285293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5" name="Metin kutusu 14"/>
          <p:cNvSpPr txBox="1"/>
          <p:nvPr/>
        </p:nvSpPr>
        <p:spPr>
          <a:xfrm>
            <a:off x="8761948" y="253301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6" name="Metin kutusu 15"/>
          <p:cNvSpPr txBox="1"/>
          <p:nvPr/>
        </p:nvSpPr>
        <p:spPr>
          <a:xfrm>
            <a:off x="9327976" y="264778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7" name="Metin kutusu 16"/>
          <p:cNvSpPr txBox="1"/>
          <p:nvPr/>
        </p:nvSpPr>
        <p:spPr>
          <a:xfrm>
            <a:off x="8221018" y="2305231"/>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 name="Rectangle 1"/>
          <p:cNvSpPr>
            <a:spLocks noChangeArrowheads="1"/>
          </p:cNvSpPr>
          <p:nvPr/>
        </p:nvSpPr>
        <p:spPr bwMode="auto">
          <a:xfrm>
            <a:off x="0" y="-133037"/>
            <a:ext cx="65" cy="7232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52400" y="1578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rtl="0" eaLnBrk="0" fontAlgn="base" hangingPunct="0">
              <a:spcBef>
                <a:spcPct val="0"/>
              </a:spcBef>
              <a:spcAft>
                <a:spcPct val="0"/>
              </a:spcAft>
              <a:defRPr>
                <a:solidFill>
                  <a:schemeClr val="tx1"/>
                </a:solidFill>
                <a:latin typeface="Arial" panose="020B0604020202020204" pitchFamily="34" charset="0"/>
              </a:defRPr>
            </a:lvl1pPr>
            <a:lvl2pPr rtl="0" eaLnBrk="0" fontAlgn="base" hangingPunct="0">
              <a:spcBef>
                <a:spcPct val="0"/>
              </a:spcBef>
              <a:spcAft>
                <a:spcPct val="0"/>
              </a:spcAft>
              <a:defRPr>
                <a:solidFill>
                  <a:schemeClr val="tx1"/>
                </a:solidFill>
                <a:latin typeface="Arial" panose="020B0604020202020204" pitchFamily="34" charset="0"/>
              </a:defRPr>
            </a:lvl2pPr>
            <a:lvl3pPr rtl="0" eaLnBrk="0" fontAlgn="base" hangingPunct="0">
              <a:spcBef>
                <a:spcPct val="0"/>
              </a:spcBef>
              <a:spcAft>
                <a:spcPct val="0"/>
              </a:spcAft>
              <a:defRPr>
                <a:solidFill>
                  <a:schemeClr val="tx1"/>
                </a:solidFill>
                <a:latin typeface="Arial" panose="020B0604020202020204" pitchFamily="34" charset="0"/>
              </a:defRPr>
            </a:lvl3pPr>
            <a:lvl4pPr rtl="0" eaLnBrk="0" fontAlgn="base" hangingPunct="0">
              <a:spcBef>
                <a:spcPct val="0"/>
              </a:spcBef>
              <a:spcAft>
                <a:spcPct val="0"/>
              </a:spcAft>
              <a:defRPr>
                <a:solidFill>
                  <a:schemeClr val="tx1"/>
                </a:solidFill>
                <a:latin typeface="Arial" panose="020B0604020202020204" pitchFamily="34" charset="0"/>
              </a:defRPr>
            </a:lvl4pPr>
            <a:lvl5pPr rtl="0" eaLnBrk="0" fontAlgn="base" hangingPunct="0">
              <a:spcBef>
                <a:spcPct val="0"/>
              </a:spcBef>
              <a:spcAft>
                <a:spcPct val="0"/>
              </a:spcAft>
              <a:defRPr>
                <a:solidFill>
                  <a:schemeClr val="tx1"/>
                </a:solidFill>
                <a:latin typeface="Arial" panose="020B0604020202020204" pitchFamily="34" charset="0"/>
              </a:defRPr>
            </a:lvl5pPr>
            <a:lvl6pPr rtl="0" eaLnBrk="0" fontAlgn="base" hangingPunct="0">
              <a:spcBef>
                <a:spcPct val="0"/>
              </a:spcBef>
              <a:spcAft>
                <a:spcPct val="0"/>
              </a:spcAft>
              <a:defRPr>
                <a:solidFill>
                  <a:schemeClr val="tx1"/>
                </a:solidFill>
                <a:latin typeface="Arial" panose="020B0604020202020204" pitchFamily="34" charset="0"/>
              </a:defRPr>
            </a:lvl6pPr>
            <a:lvl7pPr rtl="0" eaLnBrk="0" fontAlgn="base" hangingPunct="0">
              <a:spcBef>
                <a:spcPct val="0"/>
              </a:spcBef>
              <a:spcAft>
                <a:spcPct val="0"/>
              </a:spcAft>
              <a:defRPr>
                <a:solidFill>
                  <a:schemeClr val="tx1"/>
                </a:solidFill>
                <a:latin typeface="Arial" panose="020B0604020202020204" pitchFamily="34" charset="0"/>
              </a:defRPr>
            </a:lvl7pPr>
            <a:lvl8pPr rtl="0" eaLnBrk="0" fontAlgn="base" hangingPunct="0">
              <a:spcBef>
                <a:spcPct val="0"/>
              </a:spcBef>
              <a:spcAft>
                <a:spcPct val="0"/>
              </a:spcAft>
              <a:defRPr>
                <a:solidFill>
                  <a:schemeClr val="tx1"/>
                </a:solidFill>
                <a:latin typeface="Arial" panose="020B0604020202020204" pitchFamily="34" charset="0"/>
              </a:defRPr>
            </a:lvl8pPr>
            <a:lvl9pPr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t/>
            </a:r>
            <a:br>
              <a:rPr kumimoji="0" lang="tr-TR" altLang="tr-TR" sz="1100" b="0" i="0" u="none" strike="noStrike" cap="none" normalizeH="0" baseline="0" dirty="0" smtClean="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9157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4294967295"/>
            <p:extLst/>
          </p:nvPr>
        </p:nvGraphicFramePr>
        <p:xfrm>
          <a:off x="1703512" y="260649"/>
          <a:ext cx="5445224" cy="2985193"/>
        </p:xfrm>
        <a:graphic>
          <a:graphicData uri="http://schemas.openxmlformats.org/drawingml/2006/chart">
            <c:chart xmlns:c="http://schemas.openxmlformats.org/drawingml/2006/chart" xmlns:r="http://schemas.openxmlformats.org/officeDocument/2006/relationships" r:id="rId3"/>
          </a:graphicData>
        </a:graphic>
      </p:graphicFrame>
      <p:pic>
        <p:nvPicPr>
          <p:cNvPr id="5" name="Resim 4"/>
          <p:cNvPicPr>
            <a:picLocks noChangeAspect="1"/>
          </p:cNvPicPr>
          <p:nvPr/>
        </p:nvPicPr>
        <p:blipFill>
          <a:blip r:embed="rId4"/>
          <a:stretch>
            <a:fillRect/>
          </a:stretch>
        </p:blipFill>
        <p:spPr>
          <a:xfrm>
            <a:off x="1847528" y="3497478"/>
            <a:ext cx="6054977" cy="3109143"/>
          </a:xfrm>
          <a:prstGeom prst="rect">
            <a:avLst/>
          </a:prstGeom>
        </p:spPr>
      </p:pic>
      <p:sp>
        <p:nvSpPr>
          <p:cNvPr id="6" name="Metin kutusu 5"/>
          <p:cNvSpPr txBox="1"/>
          <p:nvPr/>
        </p:nvSpPr>
        <p:spPr>
          <a:xfrm>
            <a:off x="2215267" y="4785502"/>
            <a:ext cx="1224136"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Kontrol</a:t>
            </a:r>
            <a:endParaRPr lang="tr-TR" sz="1400" dirty="0"/>
          </a:p>
        </p:txBody>
      </p:sp>
      <p:sp>
        <p:nvSpPr>
          <p:cNvPr id="7" name="Metin kutusu 6"/>
          <p:cNvSpPr txBox="1"/>
          <p:nvPr/>
        </p:nvSpPr>
        <p:spPr>
          <a:xfrm>
            <a:off x="4254551" y="4785501"/>
            <a:ext cx="1296144"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 20 mg/</a:t>
            </a:r>
            <a:r>
              <a:rPr lang="tr-TR" sz="1400" b="1" dirty="0" err="1">
                <a:latin typeface="Times New Roman" panose="02020603050405020304" pitchFamily="18" charset="0"/>
                <a:cs typeface="Times New Roman" panose="02020603050405020304" pitchFamily="18" charset="0"/>
              </a:rPr>
              <a:t>mL</a:t>
            </a:r>
            <a:r>
              <a:rPr lang="tr-TR" sz="1400" b="1" dirty="0">
                <a:latin typeface="Times New Roman" panose="02020603050405020304" pitchFamily="18" charset="0"/>
                <a:cs typeface="Times New Roman" panose="02020603050405020304" pitchFamily="18" charset="0"/>
              </a:rPr>
              <a:t> </a:t>
            </a:r>
            <a:endParaRPr lang="tr-TR" sz="1400" dirty="0"/>
          </a:p>
        </p:txBody>
      </p:sp>
      <p:sp>
        <p:nvSpPr>
          <p:cNvPr id="8" name="Metin kutusu 7"/>
          <p:cNvSpPr txBox="1"/>
          <p:nvPr/>
        </p:nvSpPr>
        <p:spPr>
          <a:xfrm>
            <a:off x="6534352" y="4759661"/>
            <a:ext cx="1368152" cy="584775"/>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40 mg/</a:t>
            </a:r>
            <a:r>
              <a:rPr lang="tr-TR" sz="1400" b="1" dirty="0" err="1">
                <a:latin typeface="Times New Roman" panose="02020603050405020304" pitchFamily="18" charset="0"/>
                <a:cs typeface="Times New Roman" panose="02020603050405020304" pitchFamily="18" charset="0"/>
              </a:rPr>
              <a:t>mL</a:t>
            </a:r>
            <a:endParaRPr lang="tr-TR" sz="1400" b="1" dirty="0">
              <a:latin typeface="Times New Roman" panose="02020603050405020304" pitchFamily="18" charset="0"/>
              <a:cs typeface="Times New Roman" panose="02020603050405020304" pitchFamily="18" charset="0"/>
            </a:endParaRPr>
          </a:p>
          <a:p>
            <a:endParaRPr lang="tr-TR" dirty="0"/>
          </a:p>
        </p:txBody>
      </p:sp>
      <p:sp>
        <p:nvSpPr>
          <p:cNvPr id="9" name="Metin kutusu 8"/>
          <p:cNvSpPr txBox="1"/>
          <p:nvPr/>
        </p:nvSpPr>
        <p:spPr>
          <a:xfrm>
            <a:off x="2215267" y="6296637"/>
            <a:ext cx="2369960"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60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0" name="Metin kutusu 9"/>
          <p:cNvSpPr txBox="1"/>
          <p:nvPr/>
        </p:nvSpPr>
        <p:spPr>
          <a:xfrm>
            <a:off x="4344815" y="6282267"/>
            <a:ext cx="1224136"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80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1" name="Metin kutusu 10"/>
          <p:cNvSpPr txBox="1"/>
          <p:nvPr/>
        </p:nvSpPr>
        <p:spPr>
          <a:xfrm>
            <a:off x="6519072" y="6298844"/>
            <a:ext cx="1728192"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 100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2" name="Metin kutusu 11"/>
          <p:cNvSpPr txBox="1"/>
          <p:nvPr/>
        </p:nvSpPr>
        <p:spPr>
          <a:xfrm>
            <a:off x="8112224" y="2082272"/>
            <a:ext cx="2304256" cy="1938992"/>
          </a:xfrm>
          <a:prstGeom prst="rect">
            <a:avLst/>
          </a:prstGeom>
          <a:noFill/>
        </p:spPr>
        <p:txBody>
          <a:bodyPr wrap="square" rtlCol="0">
            <a:spAutoFit/>
          </a:bodyPr>
          <a:lstStyle/>
          <a:p>
            <a:pPr algn="ctr"/>
            <a:endParaRPr lang="en-US" sz="2000" dirty="0">
              <a:latin typeface="Trebuchet MS" panose="020B0603020202020204" pitchFamily="34" charset="0"/>
              <a:cs typeface="Times New Roman" panose="02020603050405020304" pitchFamily="18" charset="0"/>
            </a:endParaRPr>
          </a:p>
          <a:p>
            <a:pPr algn="ctr"/>
            <a:r>
              <a:rPr lang="en-US" sz="2000" dirty="0">
                <a:latin typeface="Trebuchet MS" panose="020B0603020202020204" pitchFamily="34" charset="0"/>
                <a:cs typeface="Times New Roman" panose="02020603050405020304" pitchFamily="18" charset="0"/>
              </a:rPr>
              <a:t>Increased </a:t>
            </a:r>
            <a:r>
              <a:rPr lang="en-US" sz="2000" dirty="0">
                <a:solidFill>
                  <a:srgbClr val="C00000"/>
                </a:solidFill>
                <a:latin typeface="Trebuchet MS" panose="020B0603020202020204" pitchFamily="34" charset="0"/>
                <a:cs typeface="Times New Roman" panose="02020603050405020304" pitchFamily="18" charset="0"/>
              </a:rPr>
              <a:t>DNA damage </a:t>
            </a:r>
            <a:r>
              <a:rPr lang="en-US" sz="2000" dirty="0">
                <a:latin typeface="Trebuchet MS" panose="020B0603020202020204" pitchFamily="34" charset="0"/>
                <a:cs typeface="Times New Roman" panose="02020603050405020304" pitchFamily="18" charset="0"/>
              </a:rPr>
              <a:t>was observed with increasing doses of </a:t>
            </a:r>
            <a:r>
              <a:rPr lang="en-US" sz="2000" dirty="0" err="1">
                <a:latin typeface="Trebuchet MS" panose="020B0603020202020204" pitchFamily="34" charset="0"/>
                <a:cs typeface="Times New Roman" panose="02020603050405020304" pitchFamily="18" charset="0"/>
              </a:rPr>
              <a:t>Ficus</a:t>
            </a:r>
            <a:r>
              <a:rPr lang="en-US" sz="2000" dirty="0">
                <a:latin typeface="Trebuchet MS" panose="020B0603020202020204" pitchFamily="34" charset="0"/>
                <a:cs typeface="Times New Roman" panose="02020603050405020304" pitchFamily="18" charset="0"/>
              </a:rPr>
              <a:t> </a:t>
            </a:r>
            <a:r>
              <a:rPr lang="en-US" sz="2000" dirty="0" err="1">
                <a:latin typeface="Trebuchet MS" panose="020B0603020202020204" pitchFamily="34" charset="0"/>
                <a:cs typeface="Times New Roman" panose="02020603050405020304" pitchFamily="18" charset="0"/>
              </a:rPr>
              <a:t>carica</a:t>
            </a:r>
            <a:r>
              <a:rPr lang="en-US" sz="2000" dirty="0">
                <a:latin typeface="Trebuchet MS" panose="020B0603020202020204" pitchFamily="34" charset="0"/>
                <a:cs typeface="Times New Roman" panose="02020603050405020304" pitchFamily="18" charset="0"/>
              </a:rPr>
              <a:t>.</a:t>
            </a:r>
            <a:endParaRPr lang="tr-TR" sz="2000" dirty="0">
              <a:latin typeface="Trebuchet MS" panose="020B0603020202020204" pitchFamily="34" charset="0"/>
              <a:cs typeface="Times New Roman" panose="02020603050405020304" pitchFamily="18" charset="0"/>
            </a:endParaRPr>
          </a:p>
        </p:txBody>
      </p:sp>
      <p:sp>
        <p:nvSpPr>
          <p:cNvPr id="17" name="Başlık 1"/>
          <p:cNvSpPr txBox="1">
            <a:spLocks/>
          </p:cNvSpPr>
          <p:nvPr/>
        </p:nvSpPr>
        <p:spPr>
          <a:xfrm>
            <a:off x="6153534" y="-39718"/>
            <a:ext cx="391738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1"/>
                </a:solidFill>
              </a:rPr>
              <a:t>Results-6</a:t>
            </a:r>
          </a:p>
        </p:txBody>
      </p:sp>
      <p:sp>
        <p:nvSpPr>
          <p:cNvPr id="18" name="Metin kutusu 17"/>
          <p:cNvSpPr txBox="1"/>
          <p:nvPr/>
        </p:nvSpPr>
        <p:spPr>
          <a:xfrm>
            <a:off x="6449862" y="88497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19" name="Metin kutusu 18"/>
          <p:cNvSpPr txBox="1"/>
          <p:nvPr/>
        </p:nvSpPr>
        <p:spPr>
          <a:xfrm>
            <a:off x="5713819" y="1130927"/>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0" name="Metin kutusu 19"/>
          <p:cNvSpPr txBox="1"/>
          <p:nvPr/>
        </p:nvSpPr>
        <p:spPr>
          <a:xfrm>
            <a:off x="4956883" y="164552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1" name="Metin kutusu 20"/>
          <p:cNvSpPr txBox="1"/>
          <p:nvPr/>
        </p:nvSpPr>
        <p:spPr>
          <a:xfrm>
            <a:off x="4210100" y="196808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2" name="Metin kutusu 21"/>
          <p:cNvSpPr txBox="1"/>
          <p:nvPr/>
        </p:nvSpPr>
        <p:spPr>
          <a:xfrm>
            <a:off x="3503712" y="2276872"/>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1952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4294967295"/>
            <p:extLst/>
          </p:nvPr>
        </p:nvGraphicFramePr>
        <p:xfrm>
          <a:off x="1524000" y="332657"/>
          <a:ext cx="5796136" cy="3408816"/>
        </p:xfrm>
        <a:graphic>
          <a:graphicData uri="http://schemas.openxmlformats.org/drawingml/2006/chart">
            <c:chart xmlns:c="http://schemas.openxmlformats.org/drawingml/2006/chart" xmlns:r="http://schemas.openxmlformats.org/officeDocument/2006/relationships" r:id="rId3"/>
          </a:graphicData>
        </a:graphic>
      </p:graphicFrame>
      <p:pic>
        <p:nvPicPr>
          <p:cNvPr id="5" name="Resim 4"/>
          <p:cNvPicPr>
            <a:picLocks noChangeAspect="1"/>
          </p:cNvPicPr>
          <p:nvPr/>
        </p:nvPicPr>
        <p:blipFill>
          <a:blip r:embed="rId4"/>
          <a:stretch>
            <a:fillRect/>
          </a:stretch>
        </p:blipFill>
        <p:spPr>
          <a:xfrm>
            <a:off x="1890110" y="3681699"/>
            <a:ext cx="5430027" cy="3116528"/>
          </a:xfrm>
          <a:prstGeom prst="rect">
            <a:avLst/>
          </a:prstGeom>
        </p:spPr>
      </p:pic>
      <p:sp>
        <p:nvSpPr>
          <p:cNvPr id="7" name="Metin kutusu 6"/>
          <p:cNvSpPr txBox="1"/>
          <p:nvPr/>
        </p:nvSpPr>
        <p:spPr>
          <a:xfrm>
            <a:off x="2207568" y="5051443"/>
            <a:ext cx="972108" cy="1107996"/>
          </a:xfrm>
          <a:prstGeom prst="rect">
            <a:avLst/>
          </a:prstGeom>
          <a:noFill/>
        </p:spPr>
        <p:txBody>
          <a:bodyPr wrap="square" rtlCol="0">
            <a:spAutoFit/>
          </a:bodyPr>
          <a:lstStyle/>
          <a:p>
            <a:r>
              <a:rPr lang="tr-TR" sz="1200" b="1" dirty="0">
                <a:latin typeface="Times New Roman" panose="02020603050405020304" pitchFamily="18" charset="0"/>
                <a:cs typeface="Times New Roman" panose="02020603050405020304" pitchFamily="18" charset="0"/>
              </a:rPr>
              <a:t>Kontrol 			      </a:t>
            </a:r>
          </a:p>
          <a:p>
            <a:endParaRPr lang="tr-TR" dirty="0"/>
          </a:p>
        </p:txBody>
      </p:sp>
      <p:sp>
        <p:nvSpPr>
          <p:cNvPr id="8" name="Metin kutusu 7"/>
          <p:cNvSpPr txBox="1"/>
          <p:nvPr/>
        </p:nvSpPr>
        <p:spPr>
          <a:xfrm>
            <a:off x="4052174" y="4994602"/>
            <a:ext cx="2016224"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20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0" name="Metin kutusu 9"/>
          <p:cNvSpPr txBox="1"/>
          <p:nvPr/>
        </p:nvSpPr>
        <p:spPr>
          <a:xfrm>
            <a:off x="6068398" y="4994602"/>
            <a:ext cx="1800200" cy="584775"/>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40 mg/</a:t>
            </a:r>
            <a:r>
              <a:rPr lang="tr-TR" sz="1400" b="1" dirty="0" err="1">
                <a:latin typeface="Times New Roman" panose="02020603050405020304" pitchFamily="18" charset="0"/>
                <a:cs typeface="Times New Roman" panose="02020603050405020304" pitchFamily="18" charset="0"/>
              </a:rPr>
              <a:t>mL</a:t>
            </a:r>
            <a:endParaRPr lang="tr-TR" sz="1400" b="1" dirty="0">
              <a:latin typeface="Times New Roman" panose="02020603050405020304" pitchFamily="18" charset="0"/>
              <a:cs typeface="Times New Roman" panose="02020603050405020304" pitchFamily="18" charset="0"/>
            </a:endParaRPr>
          </a:p>
          <a:p>
            <a:endParaRPr lang="tr-TR" dirty="0"/>
          </a:p>
        </p:txBody>
      </p:sp>
      <p:sp>
        <p:nvSpPr>
          <p:cNvPr id="11" name="Metin kutusu 10"/>
          <p:cNvSpPr txBox="1"/>
          <p:nvPr/>
        </p:nvSpPr>
        <p:spPr>
          <a:xfrm>
            <a:off x="2152977" y="6560392"/>
            <a:ext cx="1611778"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60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2" name="Metin kutusu 11"/>
          <p:cNvSpPr txBox="1"/>
          <p:nvPr/>
        </p:nvSpPr>
        <p:spPr>
          <a:xfrm>
            <a:off x="4097413" y="6560392"/>
            <a:ext cx="1512168"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80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3" name="Metin kutusu 12"/>
          <p:cNvSpPr txBox="1"/>
          <p:nvPr/>
        </p:nvSpPr>
        <p:spPr>
          <a:xfrm>
            <a:off x="6068398" y="6560961"/>
            <a:ext cx="1539770" cy="307777"/>
          </a:xfrm>
          <a:prstGeom prst="rect">
            <a:avLst/>
          </a:prstGeom>
          <a:noFill/>
        </p:spPr>
        <p:txBody>
          <a:bodyPr wrap="square" rtlCol="0">
            <a:spAutoFit/>
          </a:bodyPr>
          <a:lstStyle/>
          <a:p>
            <a:r>
              <a:rPr lang="tr-TR" sz="1400" b="1" dirty="0">
                <a:latin typeface="Times New Roman" panose="02020603050405020304" pitchFamily="18" charset="0"/>
                <a:cs typeface="Times New Roman" panose="02020603050405020304" pitchFamily="18" charset="0"/>
              </a:rPr>
              <a:t> 100 mg/</a:t>
            </a:r>
            <a:r>
              <a:rPr lang="tr-TR" sz="1400" b="1" dirty="0" err="1">
                <a:latin typeface="Times New Roman" panose="02020603050405020304" pitchFamily="18" charset="0"/>
                <a:cs typeface="Times New Roman" panose="02020603050405020304" pitchFamily="18" charset="0"/>
              </a:rPr>
              <a:t>mL</a:t>
            </a:r>
            <a:endParaRPr lang="tr-TR" sz="1400" dirty="0"/>
          </a:p>
        </p:txBody>
      </p:sp>
      <p:sp>
        <p:nvSpPr>
          <p:cNvPr id="19" name="Metin kutusu 18"/>
          <p:cNvSpPr txBox="1"/>
          <p:nvPr/>
        </p:nvSpPr>
        <p:spPr>
          <a:xfrm>
            <a:off x="7887350" y="2048368"/>
            <a:ext cx="2592288" cy="2862322"/>
          </a:xfrm>
          <a:prstGeom prst="rect">
            <a:avLst/>
          </a:prstGeom>
          <a:noFill/>
        </p:spPr>
        <p:txBody>
          <a:bodyPr wrap="square" rtlCol="0">
            <a:spAutoFit/>
          </a:bodyPr>
          <a:lstStyle/>
          <a:p>
            <a:pPr algn="ctr"/>
            <a:r>
              <a:rPr lang="en-US" sz="2000" dirty="0">
                <a:latin typeface="+mj-lt"/>
              </a:rPr>
              <a:t>When apoptosis, one of the cell death mechanisms, was examined, it was seen that increasing </a:t>
            </a:r>
            <a:r>
              <a:rPr lang="en-US" sz="2000" dirty="0" err="1">
                <a:latin typeface="+mj-lt"/>
              </a:rPr>
              <a:t>Ficus</a:t>
            </a:r>
            <a:r>
              <a:rPr lang="en-US" sz="2000" dirty="0">
                <a:latin typeface="+mj-lt"/>
              </a:rPr>
              <a:t> </a:t>
            </a:r>
            <a:r>
              <a:rPr lang="en-US" sz="2000" dirty="0" err="1">
                <a:latin typeface="+mj-lt"/>
              </a:rPr>
              <a:t>carica</a:t>
            </a:r>
            <a:r>
              <a:rPr lang="en-US" sz="2000" dirty="0">
                <a:latin typeface="+mj-lt"/>
              </a:rPr>
              <a:t> doses led breast cancer cells to more apoptosis.</a:t>
            </a:r>
            <a:endParaRPr lang="tr-TR" sz="2000" dirty="0">
              <a:latin typeface="+mj-lt"/>
            </a:endParaRPr>
          </a:p>
        </p:txBody>
      </p:sp>
      <p:sp>
        <p:nvSpPr>
          <p:cNvPr id="17" name="Başlık 1"/>
          <p:cNvSpPr txBox="1">
            <a:spLocks/>
          </p:cNvSpPr>
          <p:nvPr/>
        </p:nvSpPr>
        <p:spPr>
          <a:xfrm>
            <a:off x="6153534" y="-39718"/>
            <a:ext cx="391738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1"/>
                </a:solidFill>
              </a:rPr>
              <a:t>Results-7</a:t>
            </a:r>
          </a:p>
        </p:txBody>
      </p:sp>
      <p:sp>
        <p:nvSpPr>
          <p:cNvPr id="18" name="Metin kutusu 17"/>
          <p:cNvSpPr txBox="1"/>
          <p:nvPr/>
        </p:nvSpPr>
        <p:spPr>
          <a:xfrm>
            <a:off x="6449862" y="88497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0" name="Metin kutusu 19"/>
          <p:cNvSpPr txBox="1"/>
          <p:nvPr/>
        </p:nvSpPr>
        <p:spPr>
          <a:xfrm>
            <a:off x="4799856" y="1412776"/>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1" name="Metin kutusu 20"/>
          <p:cNvSpPr txBox="1"/>
          <p:nvPr/>
        </p:nvSpPr>
        <p:spPr>
          <a:xfrm>
            <a:off x="3935760" y="1894973"/>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2" name="Metin kutusu 21"/>
          <p:cNvSpPr txBox="1"/>
          <p:nvPr/>
        </p:nvSpPr>
        <p:spPr>
          <a:xfrm>
            <a:off x="3071664" y="2158770"/>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
        <p:nvSpPr>
          <p:cNvPr id="23" name="Metin kutusu 22"/>
          <p:cNvSpPr txBox="1"/>
          <p:nvPr/>
        </p:nvSpPr>
        <p:spPr>
          <a:xfrm>
            <a:off x="5609581" y="1111108"/>
            <a:ext cx="432048" cy="215444"/>
          </a:xfrm>
          <a:prstGeom prst="rect">
            <a:avLst/>
          </a:prstGeom>
          <a:noFill/>
        </p:spPr>
        <p:txBody>
          <a:bodyPr wrap="square" rtlCol="0">
            <a:spAutoFit/>
          </a:bodyPr>
          <a:lstStyle/>
          <a:p>
            <a:pPr algn="ctr"/>
            <a:r>
              <a:rPr lang="tr-TR" sz="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588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4294967295"/>
          </p:nvPr>
        </p:nvSpPr>
        <p:spPr>
          <a:xfrm>
            <a:off x="1531888" y="1340768"/>
            <a:ext cx="9129564" cy="4464496"/>
          </a:xfrm>
          <a:prstGeom prst="rect">
            <a:avLst/>
          </a:prstGeom>
        </p:spPr>
        <p:txBody>
          <a:bodyPr>
            <a:normAutofit fontScale="92500" lnSpcReduction="10000"/>
          </a:bodyPr>
          <a:lstStyle/>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When the antioxidant profiles of methanol and ethanol extracts of </a:t>
            </a:r>
            <a:r>
              <a:rPr lang="en-US" dirty="0" err="1">
                <a:solidFill>
                  <a:schemeClr val="tx1"/>
                </a:solidFill>
                <a:latin typeface="Times New Roman" panose="02020603050405020304" pitchFamily="18" charset="0"/>
                <a:cs typeface="Times New Roman" panose="02020603050405020304" pitchFamily="18" charset="0"/>
              </a:rPr>
              <a:t>Ficus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carica</a:t>
            </a:r>
            <a:r>
              <a:rPr lang="en-US" dirty="0">
                <a:solidFill>
                  <a:schemeClr val="tx1"/>
                </a:solidFill>
                <a:latin typeface="Times New Roman" panose="02020603050405020304" pitchFamily="18" charset="0"/>
                <a:cs typeface="Times New Roman" panose="02020603050405020304" pitchFamily="18" charset="0"/>
              </a:rPr>
              <a:t> were examined, it was found that methanol extract had more </a:t>
            </a:r>
            <a:r>
              <a:rPr lang="en-US" dirty="0" err="1">
                <a:solidFill>
                  <a:schemeClr val="tx1"/>
                </a:solidFill>
                <a:latin typeface="Times New Roman" panose="02020603050405020304" pitchFamily="18" charset="0"/>
                <a:cs typeface="Times New Roman" panose="02020603050405020304" pitchFamily="18" charset="0"/>
              </a:rPr>
              <a:t>antioxidative</a:t>
            </a:r>
            <a:r>
              <a:rPr lang="en-US" dirty="0">
                <a:solidFill>
                  <a:schemeClr val="tx1"/>
                </a:solidFill>
                <a:latin typeface="Times New Roman" panose="02020603050405020304" pitchFamily="18" charset="0"/>
                <a:cs typeface="Times New Roman" panose="02020603050405020304" pitchFamily="18" charset="0"/>
              </a:rPr>
              <a:t> effects.</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Heavy metal analysis of the methanol extract was performed by ICP-MS and it did not cause toxicity since the mentioned metals were not extracted at high levels.</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In the evaluation of biological activity, methanol extract on breast cancer,</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With the increasing dose; increases cytotoxicity,</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Increases intracellular ROS levels,</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Increases DNA Damage,</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increases apoptosis,</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decreases intracellular glutathione levels,</a:t>
            </a:r>
          </a:p>
          <a:p>
            <a:pPr>
              <a:lnSpc>
                <a:spcPct val="120000"/>
              </a:lnSpc>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was found to reduce mitochondrial membrane potential.</a:t>
            </a:r>
            <a:endParaRPr lang="tr-TR" dirty="0">
              <a:solidFill>
                <a:schemeClr val="tx1"/>
              </a:solidFill>
            </a:endParaRPr>
          </a:p>
        </p:txBody>
      </p:sp>
      <p:sp>
        <p:nvSpPr>
          <p:cNvPr id="9"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1"/>
                </a:solidFill>
              </a:rPr>
              <a:t>Discussion-1</a:t>
            </a:r>
            <a:r>
              <a:rPr lang="tr-TR" dirty="0" smtClean="0">
                <a:solidFill>
                  <a:srgbClr val="C00000"/>
                </a:solidFill>
              </a:rPr>
              <a:t> </a:t>
            </a:r>
            <a:endParaRPr lang="tr-TR" dirty="0">
              <a:solidFill>
                <a:srgbClr val="C00000"/>
              </a:solidFill>
            </a:endParaRPr>
          </a:p>
        </p:txBody>
      </p:sp>
    </p:spTree>
    <p:extLst>
      <p:ext uri="{BB962C8B-B14F-4D97-AF65-F5344CB8AC3E}">
        <p14:creationId xmlns:p14="http://schemas.microsoft.com/office/powerpoint/2010/main" val="2681189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4294967295"/>
          </p:nvPr>
        </p:nvSpPr>
        <p:spPr>
          <a:xfrm>
            <a:off x="1531888" y="1340768"/>
            <a:ext cx="9129564" cy="4464496"/>
          </a:xfrm>
          <a:prstGeom prst="rect">
            <a:avLst/>
          </a:prstGeom>
        </p:spPr>
        <p:txBody>
          <a:bodyPr>
            <a:normAutofit/>
          </a:bodyPr>
          <a:lstStyle/>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As a result of these results, </a:t>
            </a:r>
            <a:r>
              <a:rPr lang="en-US" sz="2800" dirty="0" err="1">
                <a:solidFill>
                  <a:schemeClr val="tx1"/>
                </a:solidFill>
                <a:latin typeface="Times New Roman" panose="02020603050405020304" pitchFamily="18" charset="0"/>
                <a:cs typeface="Times New Roman" panose="02020603050405020304" pitchFamily="18" charset="0"/>
              </a:rPr>
              <a:t>Ficus</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carica</a:t>
            </a:r>
            <a:r>
              <a:rPr lang="en-US" sz="2800" dirty="0">
                <a:solidFill>
                  <a:schemeClr val="tx1"/>
                </a:solidFill>
                <a:latin typeface="Times New Roman" panose="02020603050405020304" pitchFamily="18" charset="0"/>
                <a:cs typeface="Times New Roman" panose="02020603050405020304" pitchFamily="18" charset="0"/>
              </a:rPr>
              <a:t>, which has anti-cancer properties</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It is thought that it can be used in combination with routine treatments in breast cancer treatment.</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Therefore, our next study will be combined therapy with agents used in routine therapy and later animal studies.</a:t>
            </a:r>
            <a:endParaRPr lang="tr-TR" dirty="0">
              <a:solidFill>
                <a:schemeClr val="tx1"/>
              </a:solidFill>
            </a:endParaRPr>
          </a:p>
        </p:txBody>
      </p:sp>
      <p:sp>
        <p:nvSpPr>
          <p:cNvPr id="9" name="Başlık 1"/>
          <p:cNvSpPr txBox="1">
            <a:spLocks/>
          </p:cNvSpPr>
          <p:nvPr/>
        </p:nvSpPr>
        <p:spPr>
          <a:xfrm>
            <a:off x="1517452" y="288782"/>
            <a:ext cx="91440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tr-TR" dirty="0">
                <a:solidFill>
                  <a:schemeClr val="accent1"/>
                </a:solidFill>
              </a:rPr>
              <a:t>Discussion-2</a:t>
            </a:r>
            <a:r>
              <a:rPr lang="tr-TR" dirty="0" smtClean="0">
                <a:solidFill>
                  <a:srgbClr val="C00000"/>
                </a:solidFill>
              </a:rPr>
              <a:t> </a:t>
            </a:r>
            <a:endParaRPr lang="tr-TR" dirty="0">
              <a:solidFill>
                <a:srgbClr val="C00000"/>
              </a:solidFill>
            </a:endParaRPr>
          </a:p>
        </p:txBody>
      </p:sp>
    </p:spTree>
    <p:extLst>
      <p:ext uri="{BB962C8B-B14F-4D97-AF65-F5344CB8AC3E}">
        <p14:creationId xmlns:p14="http://schemas.microsoft.com/office/powerpoint/2010/main" val="401613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PyzNw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wAMAAA05AADgCwAAEAAAACYAAAAIAAAAAAAAAAAAAAA="/>
              </a:ext>
            </a:extLst>
          </p:cNvSpPr>
          <p:nvPr>
            <p:ph type="title"/>
          </p:nvPr>
        </p:nvSpPr>
        <p:spPr/>
        <p:txBody>
          <a:bodyPr/>
          <a:lstStyle/>
          <a:p>
            <a:pPr>
              <a:defRPr lang="tr-TR"/>
            </a:pPr>
            <a:r>
              <a:t>References:</a:t>
            </a:r>
          </a:p>
        </p:txBody>
      </p:sp>
      <p:sp>
        <p:nvSpPr>
          <p:cNvPr id="3"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Of///8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xwcAAA05AAAqJQAAEAAAACYAAAAIAAAAASAAAAAAAAA="/>
              </a:ext>
            </a:extLst>
          </p:cNvSpPr>
          <p:nvPr>
            <p:ph type="body" idx="1"/>
          </p:nvPr>
        </p:nvSpPr>
        <p:spPr>
          <a:xfrm>
            <a:off x="677545" y="1264285"/>
            <a:ext cx="8596630" cy="4777105"/>
          </a:xfrm>
        </p:spPr>
        <p:txBody>
          <a:bodyPr vert="horz" wrap="square" lIns="91440" tIns="45720" rIns="91440" bIns="45720" numCol="1" spcCol="215900" anchor="t">
            <a:prstTxWarp prst="textNoShape">
              <a:avLst/>
            </a:prstTxWarp>
          </a:bodyPr>
          <a:lstStyle/>
          <a:p>
            <a:pPr>
              <a:lnSpc>
                <a:spcPct val="90000"/>
              </a:lnSpc>
              <a:defRPr lang="tr-TR"/>
            </a:pPr>
            <a:r>
              <a:rPr lang="tr-TR" sz="1200" i="1" dirty="0">
                <a:solidFill>
                  <a:srgbClr val="7F7F7F"/>
                </a:solidFill>
              </a:rPr>
              <a:t>Özenoğlu, S., Aydoğdu, G., Dinçsoy, A.B., Taghizidaj, A.A., Derici, K., Yılmaz, E., Aras, S., C.Duman, D., 2013. Liken Sekonder Bileşiklerinin farklı insan kanser hücre tipleri üzerine antikanserojenik etkisi. Türk Hijyen ve Deneysel Biyoloji Dergisi, 70(4): 215-226. </a:t>
            </a:r>
            <a:endParaRPr lang="tr-TR" sz="1200" dirty="0">
              <a:solidFill>
                <a:srgbClr val="7F7F7F"/>
              </a:solidFill>
            </a:endParaRPr>
          </a:p>
          <a:p>
            <a:pPr>
              <a:lnSpc>
                <a:spcPct val="90000"/>
              </a:lnSpc>
              <a:defRPr lang="tr-TR"/>
            </a:pPr>
            <a:r>
              <a:rPr lang="tr-TR" sz="1200" i="1" dirty="0">
                <a:solidFill>
                  <a:srgbClr val="7F7F7F"/>
                </a:solidFill>
              </a:rPr>
              <a:t>Lin Jing, Yang-Mei Zhang, Jian-Guan Luo, and Ling-Yi Kong., 2015. Tirucallane-type triterpenoids from the fruit of Ficus carica and their cytotoxic activity Chemical and Pharmaceutical Bulletin, 2015;63(3):237-43. </a:t>
            </a:r>
            <a:endParaRPr lang="tr-TR" sz="1200" dirty="0">
              <a:solidFill>
                <a:srgbClr val="7F7F7F"/>
              </a:solidFill>
            </a:endParaRPr>
          </a:p>
          <a:p>
            <a:pPr>
              <a:lnSpc>
                <a:spcPct val="90000"/>
              </a:lnSpc>
              <a:defRPr lang="tr-TR"/>
            </a:pPr>
            <a:r>
              <a:rPr lang="tr-TR" sz="1200" i="1" dirty="0">
                <a:solidFill>
                  <a:srgbClr val="7F7F7F"/>
                </a:solidFill>
              </a:rPr>
              <a:t>Rubnov S, Kashman Y, Rabinowitz R, Schlesinger M, Mechoulam R., 2001. Suppressors of cancer cell proliferation from fig (Ficus carica) resin: isolation and structure elucidation. Journal of Natural Products. 2001 Jul;64(7):993-6.</a:t>
            </a:r>
            <a:endParaRPr lang="tr-TR" sz="1200" dirty="0">
              <a:solidFill>
                <a:srgbClr val="7F7F7F"/>
              </a:solidFill>
            </a:endParaRPr>
          </a:p>
          <a:p>
            <a:pPr>
              <a:lnSpc>
                <a:spcPct val="90000"/>
              </a:lnSpc>
              <a:defRPr lang="tr-TR"/>
            </a:pPr>
            <a:r>
              <a:rPr lang="tr-TR" sz="1200" i="1" dirty="0">
                <a:solidFill>
                  <a:srgbClr val="7F7F7F"/>
                </a:solidFill>
              </a:rPr>
              <a:t>Arshia Ghanbari, Adam Le Gresley, Declan Naughton, Nikolai Kuhnert, Diana sirbu and G. Hossein Ashrafi., 2019. Biological activities of Ficus carica latex for potential therapeutics in Human papillomavirus (HpV) related cervical cancers. Scientific Reports, (2019) 9:1013</a:t>
            </a:r>
            <a:endParaRPr lang="tr-TR" sz="1200" dirty="0">
              <a:solidFill>
                <a:srgbClr val="7F7F7F"/>
              </a:solidFill>
            </a:endParaRPr>
          </a:p>
          <a:p>
            <a:pPr>
              <a:lnSpc>
                <a:spcPct val="90000"/>
              </a:lnSpc>
              <a:defRPr lang="tr-TR"/>
            </a:pPr>
            <a:r>
              <a:rPr lang="tr-TR" sz="1200" i="1" dirty="0">
                <a:solidFill>
                  <a:srgbClr val="7F7F7F"/>
                </a:solidFill>
              </a:rPr>
              <a:t>Morton J., 1987 Fruits of warm climate Julia F Morton, Miami (FL-USA), p 47-50</a:t>
            </a:r>
            <a:endParaRPr lang="tr-TR" sz="1200" dirty="0">
              <a:solidFill>
                <a:srgbClr val="7F7F7F"/>
              </a:solidFill>
            </a:endParaRPr>
          </a:p>
          <a:p>
            <a:pPr>
              <a:lnSpc>
                <a:spcPct val="90000"/>
              </a:lnSpc>
              <a:defRPr lang="tr-TR"/>
            </a:pPr>
            <a:r>
              <a:rPr lang="tr-TR" sz="1200" i="1" dirty="0">
                <a:solidFill>
                  <a:srgbClr val="7F7F7F"/>
                </a:solidFill>
              </a:rPr>
              <a:t>Solomon A, Golubowicz S, Yablowicz Z, Grossman S, Bergman M, Gottlieb HE, Altman A, Kerem Z, Flaishman MA., 2006 Journal of Agricultural and Food Chemistry 2006 Oct 4;54(20):7717-23.</a:t>
            </a:r>
            <a:endParaRPr lang="tr-TR" sz="1200" dirty="0">
              <a:solidFill>
                <a:srgbClr val="7F7F7F"/>
              </a:solidFill>
            </a:endParaRPr>
          </a:p>
          <a:p>
            <a:pPr>
              <a:lnSpc>
                <a:spcPct val="90000"/>
              </a:lnSpc>
              <a:defRPr lang="tr-TR"/>
            </a:pPr>
            <a:r>
              <a:rPr lang="tr-TR" sz="1200" i="1" dirty="0">
                <a:solidFill>
                  <a:srgbClr val="7F7F7F"/>
                </a:solidFill>
              </a:rPr>
              <a:t>Javed Ahmad, Iffat khan, Salman Khan and Danish Iqbal., 2013 Evaluation of Antioxidant and Antimicrobial Activity of Ficus Carica Leaves: an In Vitro Approach. Plant Pathology and Microbiology 2013, 4:1</a:t>
            </a:r>
            <a:endParaRPr lang="tr-TR" sz="1200" dirty="0">
              <a:solidFill>
                <a:srgbClr val="7F7F7F"/>
              </a:solidFill>
            </a:endParaRPr>
          </a:p>
          <a:p>
            <a:pPr>
              <a:lnSpc>
                <a:spcPct val="90000"/>
              </a:lnSpc>
              <a:defRPr lang="tr-TR"/>
            </a:pPr>
            <a:r>
              <a:rPr lang="tr-TR" sz="1200" i="1" dirty="0">
                <a:solidFill>
                  <a:srgbClr val="7F7F7F"/>
                </a:solidFill>
              </a:rPr>
              <a:t>Yu Zhang, Youzhong Wan, Bo Huo, Boyuan Li, Yue Jin, and Xin Hu., 2018. Extracts and components of Ficus carica leaves suppress survival, cell cycle, and migration of triple-negative breast cancer MDA-MB-231 cells. OncoTargets and Therapy 2018 Jul 27;11:4377-4386</a:t>
            </a:r>
          </a:p>
          <a:p>
            <a:pPr>
              <a:lnSpc>
                <a:spcPct val="90000"/>
              </a:lnSpc>
              <a:defRPr lang="tr-TR"/>
            </a:pPr>
            <a:r>
              <a:rPr lang="tr-TR" sz="1200" dirty="0">
                <a:solidFill>
                  <a:srgbClr val="7F7F7F"/>
                </a:solidFill>
                <a:hlinkClick r:id="rId3"/>
              </a:rPr>
              <a:t>http://www.wikizeroo.net/index.php?q=aHR0cHM6Ly9lbi53aWtpcGVkaWEub3JnL3dpa2kvVHJpcGxlLW5lZ2F0aXZlX2JyZWFzdF9jYW5jZXI</a:t>
            </a:r>
            <a:endParaRPr lang="tr-TR" sz="1200" dirty="0">
              <a:solidFill>
                <a:srgbClr val="7F7F7F"/>
              </a:solidFill>
            </a:endParaRPr>
          </a:p>
          <a:p>
            <a:pPr>
              <a:lnSpc>
                <a:spcPct val="90000"/>
              </a:lnSpc>
              <a:defRPr lang="tr-TR"/>
            </a:pPr>
            <a:r>
              <a:rPr lang="tr-TR" sz="1200" dirty="0">
                <a:solidFill>
                  <a:srgbClr val="7F7F7F"/>
                </a:solidFill>
              </a:rPr>
              <a:t>https://www.livescience.com/11041-10-deadliest-cancers-cure.html</a:t>
            </a:r>
          </a:p>
          <a:p>
            <a:pPr>
              <a:lnSpc>
                <a:spcPct val="90000"/>
              </a:lnSpc>
              <a:defRPr lang="tr-TR"/>
            </a:pPr>
            <a:endParaRPr lang="tr-TR" sz="1200" dirty="0">
              <a:solidFill>
                <a:srgbClr val="7F7F7F"/>
              </a:solidFill>
            </a:endParaRPr>
          </a:p>
          <a:p>
            <a:pPr>
              <a:lnSpc>
                <a:spcPct val="90000"/>
              </a:lnSpc>
              <a:defRPr lang="tr-TR"/>
            </a:pPr>
            <a:endParaRPr lang="tr-TR" sz="1200" dirty="0">
              <a:solidFill>
                <a:srgbClr val="7F7F7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9"/>
          <p:cNvGrpSpPr>
            <a:extLst>
              <a:ext uri="smNativeData">
                <pr:smNativeData xmlns:pr="smNativeData" xmlns:p14="http://schemas.microsoft.com/office/powerpoint/2010/main" xmlns="" val="SMDATA_7_05fOXx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AAAAADz////AEsAADAqAAAQAAAAJgAAAAgAAAD/////AAAAAA=="/>
              </a:ext>
            </a:extLst>
          </p:cNvGrpSpPr>
          <p:nvPr/>
        </p:nvGrpSpPr>
        <p:grpSpPr>
          <a:xfrm>
            <a:off x="0" y="-8255"/>
            <a:ext cx="12192000" cy="6866255"/>
            <a:chOff x="0" y="-8255"/>
            <a:chExt cx="12192000" cy="6866255"/>
          </a:xfrm>
        </p:grpSpPr>
        <p:sp>
          <p:nvSpPr>
            <p:cNvPr id="12" name="Straight Connector 10"/>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GPKfgw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11"/>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0" name="Rectangle 23"/>
            <p:cNvSpPr>
              <a:extLst>
                <a:ext uri="smNativeData">
                  <pr:smNativeData xmlns:pr="smNativeData" xmlns:p14="http://schemas.microsoft.com/office/powerpoint/2010/main" xmlns="" val="SMDATA_13_05fOXxMAAAAlAAAACwAAAA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v///8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A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9" name="Rectangle 25"/>
            <p:cNvSpPr>
              <a:extLst>
                <a:ext uri="smNativeData">
                  <pr:smNativeData xmlns:pr="smNativeData" xmlns:p14="http://schemas.microsoft.com/office/powerpoint/2010/main" xmlns="" val="SMDATA_13_05fOXxMAAAAlAAAACwAAAA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Hf///8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A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8" name="Isosceles Triangle 14"/>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Hrk1/8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A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7" name="Rectangle 27"/>
            <p:cNvSpPr>
              <a:extLst>
                <a:ext uri="smNativeData">
                  <pr:smNativeData xmlns:pr="smNativeData" xmlns:p14="http://schemas.microsoft.com/office/powerpoint/2010/main" xmlns="" val="SMDATA_13_05fOXxMAAAAlAAAACwAAAA0AAAAAbDkAAPP////7SgAAMCoAAAAAAAAAAAAAAAAAAAEAAABQAAAAAAAAAAAA4D8AAAAAAADgPwAAAAAAAOA/AAAAAAAA4D8AAAAAAADgPwAAAAAAAOA/AAAAAAAA4D8AAAAAAADgPwAAAAAAAOA/AAAAAAAA4D8CAAAAjAAAAAEAAAAAAAAAZ4om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Mo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A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69000"/>
              </a:srgbClr>
            </a:solidFill>
            <a:ln>
              <a:noFill/>
            </a:ln>
            <a:effectLst/>
          </p:spPr>
        </p:sp>
        <p:sp>
          <p:nvSpPr>
            <p:cNvPr id="6" name="Rectangle 28"/>
            <p:cNvSpPr>
              <a:extLst>
                <a:ext uri="smNativeData">
                  <pr:smNativeData xmlns:pr="smNativeData" xmlns:p14="http://schemas.microsoft.com/office/powerpoint/2010/main" xmlns="" val="SMDATA_13_05fOXxMAAAAlAAAACwAAAA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pp6P8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A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5" name="Rectangle 29"/>
            <p:cNvSpPr>
              <a:extLst>
                <a:ext uri="smNativeData">
                  <pr:smNativeData xmlns:pr="smNativeData" xmlns:p14="http://schemas.microsoft.com/office/powerpoint/2010/main" xmlns="" val="SMDATA_13_05fOXxMAAAAlAAAACwAAAA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yuLKM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A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4" name="Isosceles Triangle 18"/>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k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3" name="Isosceles Triangle 19"/>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AAAAAAAAAAC8FAADbIgAAAAAAACYAAAAIAAAA//////////8="/>
                </a:ext>
              </a:extLst>
            </p:cNvSpPr>
            <p:nvPr/>
          </p:nvSpPr>
          <p:spPr>
            <a:xfrm rot="10800000">
              <a:off x="0" y="0"/>
              <a:ext cx="842645" cy="5666105"/>
            </a:xfrm>
            <a:prstGeom prst="triangle">
              <a:avLst>
                <a:gd name="adj" fmla="val 100000"/>
              </a:avLst>
            </a:prstGeom>
            <a:solidFill>
              <a:schemeClr val="accent1">
                <a:alpha val="84000"/>
              </a:schemeClr>
            </a:solidFill>
            <a:ln>
              <a:noFill/>
            </a:ln>
            <a:effectLst/>
          </p:spPr>
        </p:sp>
      </p:grpSp>
      <p:pic>
        <p:nvPicPr>
          <p:cNvPr id="13" name="İçerik Yer Tutucusu 4"/>
          <p:cNvPicPr>
            <a:picLocks noGrp="1" noChangeAspect="1" noChangeArrowheads="1"/>
            <a:extLst>
              <a:ext uri="smNativeData">
                <pr:smNativeData xmlns:pr="smNativeData" xmlns:p14="http://schemas.microsoft.com/office/powerpoint/2010/main" xmlns="" val="SMDATA_15_05fOX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gMAADwAAAByAQAAAAAAAAAAAABkAAAAZAAAAAAAAAAjAAAABAAAAAsAAAAXAAAAFAAAAAAAAAAAAAAA/38AAP9/AAAAAAAACQAAAAQAAAD/////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RBoAAAAAAAAASwAAMCoAABAAAAAmAAAACAAAAAGBAAAAAAAA"/>
              </a:ext>
            </a:extLst>
          </p:cNvPicPr>
          <p:nvPr>
            <p:ph type="pic" idx="1"/>
          </p:nvPr>
        </p:nvPicPr>
        <p:blipFill>
          <a:blip r:embed="rId3"/>
          <a:srcRect l="10180" t="600" r="3700"/>
          <a:stretch>
            <a:fillRect/>
          </a:stretch>
        </p:blipFill>
        <p:spPr>
          <a:xfrm>
            <a:off x="4269740" y="0"/>
            <a:ext cx="7922260" cy="6858000"/>
          </a:xfrm>
          <a:custGeom>
            <a:avLst/>
            <a:gdLst/>
            <a:ahLst/>
            <a:cxnLst/>
            <a:rect l="0" t="0" r="7922260" b="6858000"/>
            <a:pathLst>
              <a:path w="7922260" h="6858000">
                <a:moveTo>
                  <a:pt x="379992" y="0"/>
                </a:moveTo>
                <a:lnTo>
                  <a:pt x="5305047" y="0"/>
                </a:lnTo>
                <a:lnTo>
                  <a:pt x="7065383" y="0"/>
                </a:lnTo>
                <a:lnTo>
                  <a:pt x="7397646" y="0"/>
                </a:lnTo>
                <a:lnTo>
                  <a:pt x="7397646" y="1"/>
                </a:lnTo>
                <a:lnTo>
                  <a:pt x="7922260" y="1"/>
                </a:lnTo>
                <a:lnTo>
                  <a:pt x="7922260" y="6858000"/>
                </a:lnTo>
                <a:lnTo>
                  <a:pt x="7065383" y="6858000"/>
                </a:lnTo>
                <a:lnTo>
                  <a:pt x="7065383" y="6857999"/>
                </a:lnTo>
                <a:lnTo>
                  <a:pt x="5933074" y="6857999"/>
                </a:lnTo>
                <a:lnTo>
                  <a:pt x="5933074" y="6858000"/>
                </a:lnTo>
                <a:lnTo>
                  <a:pt x="27809" y="6858000"/>
                </a:lnTo>
                <a:lnTo>
                  <a:pt x="1803254" y="4521200"/>
                </a:lnTo>
                <a:close/>
                <a:moveTo>
                  <a:pt x="0" y="0"/>
                </a:moveTo>
                <a:lnTo>
                  <a:pt x="379992" y="0"/>
                </a:lnTo>
                <a:lnTo>
                  <a:pt x="0" y="0"/>
                </a:lnTo>
                <a:close/>
              </a:path>
            </a:pathLst>
          </a:custGeom>
        </p:spPr>
      </p:pic>
      <p:sp>
        <p:nvSpPr>
          <p:cNvPr id="14" name="Unvan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dBAAAVAoAAEMdAADmGAAAEAAAACYAAAAIAAAAvSAAAAAAAAA="/>
              </a:ext>
            </a:extLst>
          </p:cNvSpPr>
          <p:nvPr>
            <p:ph type="title"/>
          </p:nvPr>
        </p:nvSpPr>
        <p:spPr>
          <a:xfrm>
            <a:off x="668655" y="1678940"/>
            <a:ext cx="4088130" cy="2368550"/>
          </a:xfrm>
        </p:spPr>
        <p:txBody>
          <a:bodyPr vert="horz" wrap="square" lIns="91440" tIns="45720" rIns="91440" bIns="45720" numCol="1" spcCol="215900" anchor="b">
            <a:prstTxWarp prst="textNoShape">
              <a:avLst/>
            </a:prstTxWarp>
          </a:bodyPr>
          <a:lstStyle/>
          <a:p>
            <a:pPr algn="r">
              <a:defRPr lang="tr-TR"/>
            </a:pPr>
            <a:r>
              <a:rPr lang="en-US" sz="4800"/>
              <a:t>Thank you for listening</a:t>
            </a:r>
          </a:p>
        </p:txBody>
      </p:sp>
      <p:sp>
        <p:nvSpPr>
          <p:cNvPr id="15" name="Straight Connector 21"/>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CG3TzU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E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6" name="Straight Connector 23"/>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N8wiEQ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E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17" name="Rectangle 23"/>
          <p:cNvSpPr>
            <a:extLst>
              <a:ext uri="smNativeData">
                <pr:smNativeData xmlns:pr="smNativeData" xmlns:p14="http://schemas.microsoft.com/office/powerpoint/2010/main" xmlns="" val="SMDATA_13_05fOXxMAAAAlAAAACwAAAC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E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18" name="Rectangle 25"/>
          <p:cNvSpPr>
            <a:extLst>
              <a:ext uri="smNativeData">
                <pr:smNativeData xmlns:pr="smNativeData" xmlns:p14="http://schemas.microsoft.com/office/powerpoint/2010/main" xmlns="" val="SMDATA_13_05fOXxMAAAAlAAAACwAAAC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wDAQ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E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19" name="Isosceles Triangle 24"/>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E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20" name="Rectangle 27"/>
          <p:cNvSpPr>
            <a:extLst>
              <a:ext uri="smNativeData">
                <pr:smNativeData xmlns:pr="smNativeData" xmlns:p14="http://schemas.microsoft.com/office/powerpoint/2010/main" xmlns="" val="SMDATA_13_05fOXxMAAAAlAAAACwAAAC0AAAAAbDkAAPP////7SgAAMCoAAAAAAAAAAAAAAAAAAAEAAABQAAAAAAAAAAAA4D8AAAAAAADgPwAAAAAAAOA/AAAAAAAA4D8AAAAAAADgPwAAAAAAAOA/AAAAAAAA4D8AAAAAAADgPwAAAAAAAOA/AAAAAAAA4D8CAAAAjAAAAAEAAAAAAAAAZ4omAE+RNQA2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GbRN+8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E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46000"/>
            </a:srgbClr>
          </a:solidFill>
          <a:ln>
            <a:noFill/>
          </a:ln>
          <a:effectLst/>
        </p:spPr>
      </p:sp>
      <p:sp>
        <p:nvSpPr>
          <p:cNvPr id="21" name="Rectangle 28"/>
          <p:cNvSpPr>
            <a:extLst>
              <a:ext uri="smNativeData">
                <pr:smNativeData xmlns:pr="smNativeData" xmlns:p14="http://schemas.microsoft.com/office/powerpoint/2010/main" xmlns="" val="SMDATA_13_05fOXxMAAAAlAAAACwAAAC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KWTx98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E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22" name="Rectangle 29"/>
          <p:cNvSpPr>
            <a:extLst>
              <a:ext uri="smNativeData">
                <pr:smNativeData xmlns:pr="smNativeData" xmlns:p14="http://schemas.microsoft.com/office/powerpoint/2010/main" xmlns="" val="SMDATA_13_05fOXxMAAAAlAAAACwAAAC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D/LMMM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E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23" name="Isosceles Triangle 29"/>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E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wAMAAA05AADgCwAAEAAAACYAAAAIAAAAACAAAAAAAAA="/>
              </a:ext>
            </a:extLst>
          </p:cNvSpPr>
          <p:nvPr>
            <p:ph type="title"/>
          </p:nvPr>
        </p:nvSpPr>
        <p:spPr/>
        <p:txBody>
          <a:bodyPr vert="horz" wrap="square" lIns="91440" tIns="45720" rIns="91440" bIns="45720" numCol="1" spcCol="215900" anchor="t">
            <a:prstTxWarp prst="textNoShape">
              <a:avLst/>
            </a:prstTxWarp>
          </a:bodyPr>
          <a:lstStyle/>
          <a:p>
            <a:pPr>
              <a:defRPr lang="tr-TR"/>
            </a:pPr>
            <a:r>
              <a:rPr lang="en-GB"/>
              <a:t>Why</a:t>
            </a:r>
            <a:r>
              <a:t> CANCER ???</a:t>
            </a:r>
          </a:p>
        </p:txBody>
      </p:sp>
      <p:sp>
        <p:nvSpPr>
          <p:cNvPr id="3"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JIAAv8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Sw0AAIMcAABbJAAAEAAAACYAAAAIAAAAASAAAAAAAAA="/>
              </a:ext>
            </a:extLst>
          </p:cNvSpPr>
          <p:nvPr>
            <p:ph type="body" idx="1"/>
          </p:nvPr>
        </p:nvSpPr>
        <p:spPr>
          <a:xfrm>
            <a:off x="677545" y="2160905"/>
            <a:ext cx="3957320" cy="3749040"/>
          </a:xfrm>
        </p:spPr>
        <p:txBody>
          <a:bodyPr vert="horz" wrap="square" lIns="91440" tIns="45720" rIns="91440" bIns="45720" numCol="1" spcCol="215900" anchor="t">
            <a:prstTxWarp prst="textNoShape">
              <a:avLst/>
            </a:prstTxWarp>
          </a:bodyPr>
          <a:lstStyle/>
          <a:p>
            <a:pPr>
              <a:defRPr lang="tr-TR"/>
            </a:pPr>
            <a:r>
              <a:t>Second death reason after the </a:t>
            </a:r>
            <a:r>
              <a:rPr lang="en-GB"/>
              <a:t>cardiovascular</a:t>
            </a:r>
            <a:r>
              <a:t> diseases</a:t>
            </a:r>
          </a:p>
          <a:p>
            <a:pPr>
              <a:defRPr lang="tr-TR"/>
            </a:pPr>
            <a:r>
              <a:t>Long term treatment</a:t>
            </a:r>
          </a:p>
          <a:p>
            <a:pPr>
              <a:defRPr lang="tr-TR"/>
            </a:pPr>
            <a:r>
              <a:t>Treatment process is diffucult</a:t>
            </a:r>
          </a:p>
          <a:p>
            <a:pPr>
              <a:defRPr lang="tr-TR"/>
            </a:pPr>
            <a:r>
              <a:t>Too many irritable side effect of cancer treatment .</a:t>
            </a:r>
          </a:p>
          <a:p>
            <a:pPr marL="0" indent="0">
              <a:buNone/>
              <a:defRPr lang="tr-TR"/>
            </a:pPr>
            <a:endParaRPr/>
          </a:p>
        </p:txBody>
      </p:sp>
      <p:pic>
        <p:nvPicPr>
          <p:cNvPr id="4" name="Resim 6"/>
          <p:cNvPicPr>
            <a:picLocks noChangeAspect="1"/>
            <a:extLst>
              <a:ext uri="smNativeData">
                <pr:smNativeData xmlns:pr="smNativeData" xmlns:p14="http://schemas.microsoft.com/office/powerpoint/2010/main" xmlns="" val="SMDATA_15_05fOXxMAAAAlAAAAEQAAAC0AAAAAkAAAAEgAAACQAAAASAAAAAAAAAAAAAAAAAAAAAEAAABQAAAABK3AkNWtzj+FtpxLcVXVPwAAAAAAAOA/AAAAAAAA4D8AAAAAAADgPwAAAAAAAOA/AAAAAAAA4D8AAAAAAADgPwAAAAAAAOA/AAAAAAAA4D8CAAAAjAAAAAEAAAAAAAAA7u7uAP///wgAAAAAAAAAAAAAAAAAAAAAAAAAAAAAAAAAAAAAeAAAAAEAAABAAAAAAAAAAAAAAABaAAAAAAAAAAAAAAAAAAAAAAAAAAAAAAAAAAAAAAAAAAAAAAAAAAAAAAAAAAAAAAAAAAAAAAAAAAAAAAAAAAAAAAAAAAAAAAAAAAAAFAAAADwAAAABAAAAAAAAAP///wCMAAAAAQAAACMAAAAjAAAAIwAAAB4AAAAAAAAAZAAAAGQAAAAAAAAAZAAAAGQAAAAVAAAAYAAAAAEAAAAAAAAAAAAAAAAAAAAAAAAAAAAAAAAAAABdNwAAAAAAAAAAAAABAAAA7u7uAAEAAABkAAAAAAAAABQAAAAAAAAAAAAAACYAAAAAAAAASAAAAAAAAAAmAAAAZAAAABYAAABMAAAAAQAAAAAAAAAAAAAAAAAAAAEAAAAAAAAANwAAAAAAAAAAAAAAZAAAAGQAAAAAAAAAy8vLADcAAAAAAAAAAAAAAGQAAABkAAAAAAAAAAcAAAA4AAAAAAAAAAAAAAAAAAAA////AAAAAAAAAAAAAAAAAAAAAAAAAAAAAAAAAAAAAABkAAAAZAAAAAAAAAAjAAAABAAAAKwAAAAXAAAAFAAAAAAAAAAAAAAA/38AAP9/AAAAAAAACQAAAAQAAADnBwAADAAAABAAAAAAAAAAAAAAAAAAAAAAAAAAHgAAAGgAAAAAAAAAAAAAAAAAAAAAAAAAAAAAABAnAAAQJwAAAAAAAAAAAAAAAAAAAAAAAAAAAAAAAAAAAAAAAAAAAACMAAAAAAAAAMDA/wAAAAAAAAAAAAAAAAAAAAAAZAAAAAAAAAB/f38ACgAAAB8AAABUAAAA7u7uAP///wEAAAAAAAAAAAAAAAAAAAAAAAAAAAAAAAAAAAAAAAAAAP///wDu7u4AAAAAAMvLywDAwP8Af39/AAAAAAAAAAAAAAAAAP///wAAAAAAIQAAABgAAAAUAAAADiQAACYKAAAANgAAGBwAABAAAAAmAAAACAAAAP//////////"/>
              </a:ext>
            </a:extLst>
          </p:cNvPicPr>
          <p:nvPr/>
        </p:nvPicPr>
        <p:blipFill>
          <a:blip r:embed="rId3"/>
          <a:stretch>
            <a:fillRect/>
          </a:stretch>
        </p:blipFill>
        <p:spPr>
          <a:xfrm>
            <a:off x="5861050" y="1649730"/>
            <a:ext cx="2917190" cy="2917190"/>
          </a:xfrm>
          <a:prstGeom prst="snip2DiagRect">
            <a:avLst>
              <a:gd name="adj1" fmla="val 11984"/>
              <a:gd name="adj2" fmla="val 16667"/>
            </a:avLst>
          </a:prstGeom>
          <a:solidFill>
            <a:srgbClr val="EEEEEE"/>
          </a:solidFill>
          <a:ln w="88900" cap="flat" cmpd="sng" algn="ctr">
            <a:solidFill>
              <a:srgbClr val="FFFFFF"/>
            </a:solidFill>
            <a:prstDash val="solid"/>
            <a:headEnd type="none"/>
            <a:tailEnd type="none"/>
          </a:ln>
          <a:effectLst>
            <a:outerShdw blurRad="88900" algn="tl">
              <a:srgbClr val="000000">
                <a:alpha val="45000"/>
              </a:srgbClr>
            </a:outerShdw>
          </a:effectLst>
          <a:sp3d prstMaterial="legacyMatte"/>
        </p:spPr>
      </p:pic>
      <p:sp>
        <p:nvSpPr>
          <p:cNvPr id="5" name="İçerik Yer Tutucusu 2"/>
          <p:cNvSpPr>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D/AP8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2IAAAryEAAAc6AACSJwAAEAAAACYAAAAIAAAA//////////8="/>
              </a:ext>
            </a:extLst>
          </p:cNvSpPr>
          <p:nvPr/>
        </p:nvSpPr>
        <p:spPr>
          <a:xfrm>
            <a:off x="5236210" y="5475605"/>
            <a:ext cx="4196715" cy="956945"/>
          </a:xfrm>
          <a:prstGeom prst="rect">
            <a:avLst/>
          </a:prstGeom>
          <a:noFill/>
          <a:ln>
            <a:noFill/>
          </a:ln>
          <a:effectLst/>
        </p:spPr>
        <p:txBody>
          <a:bodyPr vert="horz" wrap="square" lIns="91440" tIns="45720" rIns="91440" bIns="45720" numCol="1" spcCol="215900" anchor="t"/>
          <a:lstStyle>
            <a:lvl1pPr marL="342900" indent="-342900" algn="l" defTabSz="457200">
              <a:spcBef>
                <a:spcPts val="1000"/>
              </a:spcBef>
              <a:spcAft>
                <a:spcPts val="0"/>
              </a:spcAft>
              <a:buClr>
                <a:schemeClr val="accent1"/>
              </a:buClr>
              <a:buSzTx/>
              <a:buFont typeface="Wingdings 3" charset="0"/>
              <a:buChar char=""/>
              <a:tabLst/>
              <a:defRPr lang="en-US" sz="1800" kern="1">
                <a:solidFill>
                  <a:srgbClr val="3F3F3F"/>
                </a:solidFill>
                <a:latin typeface="Trebuchet MS" pitchFamily="2" charset="-94"/>
                <a:ea typeface="Trebuchet MS" pitchFamily="2" charset="-94"/>
                <a:cs typeface="Trebuchet MS" pitchFamily="2" charset="-94"/>
              </a:defRPr>
            </a:lvl1pPr>
            <a:lvl2pPr marL="742950" indent="-285750" algn="l" defTabSz="457200">
              <a:spcBef>
                <a:spcPts val="1000"/>
              </a:spcBef>
              <a:spcAft>
                <a:spcPts val="0"/>
              </a:spcAft>
              <a:buClr>
                <a:schemeClr val="accent1"/>
              </a:buClr>
              <a:buSzTx/>
              <a:buFont typeface="Wingdings 3" charset="0"/>
              <a:buChar char=""/>
              <a:tabLst/>
              <a:defRPr lang="en-US" sz="1600" kern="1">
                <a:solidFill>
                  <a:srgbClr val="3F3F3F"/>
                </a:solidFill>
                <a:latin typeface="Trebuchet MS" pitchFamily="2" charset="-94"/>
                <a:ea typeface="Trebuchet MS" pitchFamily="2" charset="-94"/>
                <a:cs typeface="Trebuchet MS" pitchFamily="2" charset="-94"/>
              </a:defRPr>
            </a:lvl2pPr>
            <a:lvl3pPr marL="1143000" indent="-228600" algn="l" defTabSz="457200">
              <a:spcBef>
                <a:spcPts val="1000"/>
              </a:spcBef>
              <a:spcAft>
                <a:spcPts val="0"/>
              </a:spcAft>
              <a:buClr>
                <a:schemeClr val="accent1"/>
              </a:buClr>
              <a:buSzTx/>
              <a:buFont typeface="Wingdings 3" charset="0"/>
              <a:buChar char=""/>
              <a:tabLst/>
              <a:defRPr lang="en-US" sz="1400" kern="1">
                <a:solidFill>
                  <a:srgbClr val="3F3F3F"/>
                </a:solidFill>
                <a:latin typeface="Trebuchet MS" pitchFamily="2" charset="-94"/>
                <a:ea typeface="Trebuchet MS" pitchFamily="2" charset="-94"/>
                <a:cs typeface="Trebuchet MS" pitchFamily="2" charset="-94"/>
              </a:defRPr>
            </a:lvl3pPr>
            <a:lvl4pPr marL="1600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4pPr>
            <a:lvl5pPr marL="20574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5pPr>
            <a:lvl6pPr marL="25146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6pPr>
            <a:lvl7pPr marL="29718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7pPr>
            <a:lvl8pPr marL="34290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8pPr>
            <a:lvl9pPr marL="3886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9pPr>
          </a:lstStyle>
          <a:p>
            <a:pPr algn="ctr">
              <a:defRPr lang="en-US"/>
            </a:pPr>
            <a:r>
              <a:t>Advanced research and application center of traditional and complementary medicine</a:t>
            </a:r>
            <a:endParaRPr lang="tr-TR"/>
          </a:p>
          <a:p>
            <a:pPr>
              <a:defRPr lang="en-US"/>
            </a:pP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Unvan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CSAAI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DYCQAAIBwAAA05AADRIgAAEAAAACYAAAAIAAAAvSAAAAAAAAA="/>
              </a:ext>
            </a:extLst>
          </p:cNvSpPr>
          <p:nvPr>
            <p:ph type="title"/>
          </p:nvPr>
        </p:nvSpPr>
        <p:spPr>
          <a:xfrm>
            <a:off x="1600200" y="4572000"/>
            <a:ext cx="7673975" cy="1087755"/>
          </a:xfrm>
        </p:spPr>
        <p:txBody>
          <a:bodyPr vert="horz" wrap="square" lIns="91440" tIns="45720" rIns="91440" bIns="45720" numCol="1" spcCol="215900" anchor="b">
            <a:prstTxWarp prst="textNoShape">
              <a:avLst/>
            </a:prstTxWarp>
          </a:bodyPr>
          <a:lstStyle/>
          <a:p>
            <a:pPr>
              <a:defRPr lang="tr-TR"/>
            </a:pPr>
            <a:r>
              <a:rPr lang="en-US" sz="4800"/>
              <a:t>Breast CANCER  !!!</a:t>
            </a:r>
          </a:p>
        </p:txBody>
      </p:sp>
      <p:sp>
        <p:nvSpPr>
          <p:cNvPr id="14"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CSAAI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BNCgAA0SIAAA05AACUJgAAEAAAACYAAAAIAAAAPSAAAAAAAAA="/>
              </a:ext>
            </a:extLst>
          </p:cNvSpPr>
          <p:nvPr>
            <p:ph type="body" idx="1"/>
          </p:nvPr>
        </p:nvSpPr>
        <p:spPr>
          <a:xfrm>
            <a:off x="1674495" y="5659755"/>
            <a:ext cx="7599680" cy="611505"/>
          </a:xfrm>
        </p:spPr>
        <p:txBody>
          <a:bodyPr vert="horz" wrap="square" lIns="91440" tIns="45720" rIns="91440" bIns="45720" numCol="1" spcCol="215900" anchor="t">
            <a:prstTxWarp prst="textNoShape">
              <a:avLst/>
            </a:prstTxWarp>
          </a:bodyPr>
          <a:lstStyle/>
          <a:p>
            <a:pPr marL="0" indent="0">
              <a:buNone/>
              <a:defRPr lang="tr-TR"/>
            </a:pPr>
            <a:r>
              <a:rPr lang="tr-TR">
                <a:solidFill>
                  <a:schemeClr val="tx1"/>
                </a:solidFill>
              </a:rPr>
              <a:t>Most common cancer.</a:t>
            </a:r>
          </a:p>
        </p:txBody>
      </p:sp>
      <p:pic>
        <p:nvPicPr>
          <p:cNvPr id="15" name="Resim 15"/>
          <p:cNvPicPr>
            <a:picLocks noChangeAspect="1"/>
            <a:extLst>
              <a:ext uri="smNativeData">
                <pr:smNativeData xmlns:pr="smNativeData" xmlns:p14="http://schemas.microsoft.com/office/powerpoint/2010/main" xmlns="" val="SMDATA_15_05fOXxMAAAAlAAAAEQAAAC0AAAAAkAAAAEgAAACQAAAASAA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AAAAAAAAAAAAAAAAAAAAABkAAAAZAAAAAAAAAAjAAAABAAAAGQAAAAXAAAAFAAAAAAAAAAAAAAA/38AAP9/AAAAAAAACQAAAAQAAAA1HiLU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VgcAACwAAABQMgAAfB4AABAAAAAmAAAACAAAAP//////////"/>
              </a:ext>
            </a:extLst>
          </p:cNvPicPr>
          <p:nvPr/>
        </p:nvPicPr>
        <p:blipFill>
          <a:blip r:embed="rId3"/>
          <a:stretch>
            <a:fillRect/>
          </a:stretch>
        </p:blipFill>
        <p:spPr>
          <a:xfrm>
            <a:off x="1192530" y="27940"/>
            <a:ext cx="6986270" cy="4927600"/>
          </a:xfrm>
          <a:prstGeom prst="rect">
            <a:avLst/>
          </a:prstGeom>
          <a:noFill/>
          <a:ln>
            <a:noFill/>
          </a:ln>
          <a:effectLst/>
        </p:spPr>
      </p:pic>
      <p:sp>
        <p:nvSpPr>
          <p:cNvPr id="16" name="Ok: Sağ 17"/>
          <p:cNvSpPr>
            <a:extLst>
              <a:ext uri="smNativeData">
                <pr:smNativeData xmlns:pr="smNativeData" xmlns:p14="http://schemas.microsoft.com/office/powerpoint/2010/main" xmlns="" val="SMDATA_13_05fOXxMAAAAlAAAAyAAAAA0AAAAAkAAAAEgAAACQAAAASAAAAAAAAAABAAAAAAAAAAEAAABQAAAAaGGBZe126D8AAAAAAADgPwAAAAAAAOA/AAAAAAAA4D8AAAAAAADgPwAAAAAAAOA/AAAAAAAA4D8AAAAAAADgPwAAAAAAAOA/AAAAAAAA4D8CAAAAjAAAAAEAAAAAAAAAVJ45DP///wgAAAAAAAAAAAAAAAAAAAAAAAAAAAAAAAAAAAAAZAAAAAEAAABAAAAAAAAAAAAAAAAAAAAAAAAAAAAAAAAAAAAAAAAAAAAAAAAAAAAAAAAAAAAAAAAAAAAAAAAAAAAAAAAAAAAAAAAAAAAAAAAAAAAAAAAAAAAAAAAAAAAAFAAAADwAAAABAAAAAAAAAD51Kg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P8AwgAMAAAAEAAAAAAAAAAAAAAAAAAAAAAAAAAeAAAAaAAAAAAAAAAAAAAAAAAAAAAAAAAAAAAAECcAABAnAAAAAAAAAAAAAAAAAAAAAAAAAAAAAAAAAAAAAAAAAAAAABQAAAAAAAAAwMD/AAAAAABkAAAAMgAAAAAAAABkAAAAAAAAAH9/fwAKAAAAHwAAAFQAAABUnjkF////AQAAAAAAAAAAAAAAAAAAAAAAAAAAAAAAAAAAAAAAAAAAPnUqAH9/fwDj3tEDzMzMAMDA/wB/f38AAAAAAAAAAAAAAAAAAAAAAAAAAAAhAAAAGAAAABQAAACPCgAAtgMAAL4PAAAnBgAAEAAAACYAAAAIAAAA//////////8="/>
              </a:ext>
            </a:extLst>
          </p:cNvSpPr>
          <p:nvPr/>
        </p:nvSpPr>
        <p:spPr>
          <a:xfrm>
            <a:off x="1716405" y="603250"/>
            <a:ext cx="842645" cy="396875"/>
          </a:xfrm>
          <a:prstGeom prst="rightArrow">
            <a:avLst>
              <a:gd name="adj1" fmla="val 50000"/>
              <a:gd name="adj2" fmla="val 49998"/>
            </a:avLst>
          </a:prstGeom>
          <a:solidFill>
            <a:schemeClr val="accent1"/>
          </a:solidFill>
          <a:ln w="19050" cap="flat" cmpd="sng" algn="ctr">
            <a:solidFill>
              <a:srgbClr val="3E752A"/>
            </a:solidFill>
            <a:prstDash val="solid"/>
            <a:headEnd type="none"/>
            <a:tailEnd type="none"/>
          </a:ln>
          <a:effectLst/>
        </p:spPr>
        <p:txBody>
          <a:bodyPr vert="horz" wrap="square" lIns="91440" tIns="45720" rIns="91440" bIns="45720" numCol="1" spcCol="215900" anchor="ctr"/>
          <a:lstStyle/>
          <a:p>
            <a:pPr algn="ctr">
              <a:defRPr lang="en-US">
                <a:solidFill>
                  <a:srgbClr val="FFFFFF"/>
                </a:solidFill>
              </a:defRPr>
            </a:pPr>
            <a:endParaRPr lang="tr-TR">
              <a:solidFill>
                <a:schemeClr val="accent1"/>
              </a:solidFill>
              <a:effectLst>
                <a:outerShdw dist="63500" dir="3600000" algn="tl" rotWithShape="0">
                  <a:srgbClr val="000000">
                    <a:alpha val="40000"/>
                  </a:srgbClr>
                </a:outerShdw>
              </a:effectLst>
            </a:endParaRPr>
          </a:p>
        </p:txBody>
      </p:sp>
      <p:sp>
        <p:nvSpPr>
          <p:cNvPr id="17" name="Düz Bağlayıcı 19"/>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SeOQw8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J45BX9/fwDj3tEDzMzMAMDA/wB/f38AAAAAAAAAAAAAAAAAAAAAAAAAAAAhAAAAGAAAABQAAABWBwAAJwIAAFQiAAAnAgAAEAAAACYAAAAIAAAA//////////8="/>
              </a:ext>
            </a:extLst>
          </p:cNvSpPr>
          <p:nvPr/>
        </p:nvSpPr>
        <p:spPr>
          <a:xfrm>
            <a:off x="1192530" y="349885"/>
            <a:ext cx="4387850" cy="0"/>
          </a:xfrm>
          <a:prstGeom prst="line">
            <a:avLst/>
          </a:prstGeom>
          <a:noFill/>
          <a:ln w="38100" cap="flat" cmpd="sng" algn="ctr">
            <a:solidFill>
              <a:schemeClr val="accent1"/>
            </a:solidFill>
            <a:prstDash val="solid"/>
            <a:headEnd type="none"/>
            <a:tailEnd type="none"/>
          </a:ln>
          <a:effectLst/>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1"/>
          <p:cNvGrpSpPr>
            <a:extLst>
              <a:ext uri="smNativeData">
                <pr:smNativeData xmlns:pr="smNativeData" xmlns:p14="http://schemas.microsoft.com/office/powerpoint/2010/main" xmlns="" val="SMDATA_7_05fOXxMAAAAlAAAAAQAAAA8BAAAAkAAAAEgAAACQAAAASAAAAAAAAAAAAAAAAAAAABcAAAAUAAAAAAAAAAAAAAD/fwAA/38AAAAAAAAJAAAABAAAAODHJggMAAAAEAAAAAAAAAAAAAAAAAAAAAAAAAAfAAAAVAAAAAAAAAAAAAAAAAAAAAAAAAAAAAAAAAAAAAAAAAAAAAAAAAAAAAAAAAAAAAAAAAAAAAAAAAAAAAAAAAAAAAAAAAAAAAAAAAAAAAAAAAAAAAAAAAAAACEAAAAYAAAAFAAAAAAAAADz////AEsAADAqAAAQAAAAJgAAAAgAAAD/////AAAAAA=="/>
              </a:ext>
            </a:extLst>
          </p:cNvGrpSpPr>
          <p:nvPr/>
        </p:nvGrpSpPr>
        <p:grpSpPr>
          <a:xfrm>
            <a:off x="7425055" y="0"/>
            <a:ext cx="4763770" cy="6858000"/>
            <a:chOff x="7425055" y="0"/>
            <a:chExt cx="4763770" cy="6858000"/>
          </a:xfrm>
        </p:grpSpPr>
        <p:sp>
          <p:nvSpPr>
            <p:cNvPr id="12" name="Straight Connector 12"/>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A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11" name="Straight Connector 13"/>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DaeAPw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A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4" name="Isosceles Triangle 20"/>
            <p:cNvSpPr>
              <a:extLst>
                <a:ext uri="smNativeData">
                  <pr:smNativeData xmlns:pr="smNativeData" xmlns:p14="http://schemas.microsoft.com/office/powerpoint/2010/main" xmlns="" val="SMDATA_13_05fOXxMAAAAlAAAAagAAAA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I8AAv8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A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grpSp>
      <p:sp>
        <p:nvSpPr>
          <p:cNvPr id="13" name="Unvan 1"/>
          <p:cNvSpPr>
            <a:spLocks noGrp="1" noChangeArrowheads="1"/>
            <a:extLst>
              <a:ext uri="smNativeData">
                <pr:smNativeData xmlns:pr="smNativeData" xmlns:p14="http://schemas.microsoft.com/office/powerpoint/2010/main" xmlns="" val="SMDATA_13_05fOXx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JwB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DBBgAAegAAAL05AAA3BwAAEAAAACYAAAAIAAAAvSAAAAAAAAA="/>
              </a:ext>
            </a:extLst>
          </p:cNvSpPr>
          <p:nvPr>
            <p:ph type="title"/>
          </p:nvPr>
        </p:nvSpPr>
        <p:spPr>
          <a:xfrm>
            <a:off x="1097915" y="77470"/>
            <a:ext cx="8288020" cy="1095375"/>
          </a:xfrm>
        </p:spPr>
        <p:txBody>
          <a:bodyPr vert="horz" wrap="square" lIns="91440" tIns="45720" rIns="91440" bIns="45720" numCol="1" spcCol="215900" anchor="b">
            <a:prstTxWarp prst="textNoShape">
              <a:avLst/>
            </a:prstTxWarp>
          </a:bodyPr>
          <a:lstStyle/>
          <a:p>
            <a:pPr algn="ctr">
              <a:defRPr lang="tr-TR"/>
            </a:pPr>
            <a:r>
              <a:rPr lang="en-US" sz="4800"/>
              <a:t>DEATH RATES </a:t>
            </a:r>
            <a:r>
              <a:rPr lang="en-US" sz="4800">
                <a:latin typeface="Wingdings" charset="2"/>
                <a:ea typeface="Trebuchet MS" pitchFamily="2" charset="-94"/>
                <a:cs typeface="Trebuchet MS" pitchFamily="2" charset="-94"/>
              </a:rPr>
              <a:t></a:t>
            </a:r>
            <a:endParaRPr lang="en-US" sz="4800"/>
          </a:p>
        </p:txBody>
      </p:sp>
      <p:pic>
        <p:nvPicPr>
          <p:cNvPr id="14" name="Resim 6"/>
          <p:cNvPicPr>
            <a:picLocks noChangeAspect="1"/>
            <a:extLst>
              <a:ext uri="smNativeData">
                <pr:smNativeData xmlns:pr="smNativeData" xmlns:p14="http://schemas.microsoft.com/office/powerpoint/2010/main" xmlns="" val="SMDATA_15_05fOXxMAAAAlAAAAEQAAAC0AAAAAkAAAAEgAAACQAAAASAA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GgQAADcHAADSHwAAwRoAABAAAAAmAAAACAAAAP//////////"/>
              </a:ext>
            </a:extLst>
          </p:cNvPicPr>
          <p:nvPr/>
        </p:nvPicPr>
        <p:blipFill>
          <a:blip r:embed="rId3"/>
          <a:stretch>
            <a:fillRect/>
          </a:stretch>
        </p:blipFill>
        <p:spPr>
          <a:xfrm>
            <a:off x="666750" y="1172845"/>
            <a:ext cx="4505960" cy="3176270"/>
          </a:xfrm>
          <a:prstGeom prst="rect">
            <a:avLst/>
          </a:prstGeom>
          <a:noFill/>
          <a:ln>
            <a:noFill/>
          </a:ln>
          <a:effectLst/>
        </p:spPr>
      </p:pic>
      <p:pic>
        <p:nvPicPr>
          <p:cNvPr id="15" name="İçerik Yer Tutucusu 4"/>
          <p:cNvPicPr>
            <a:picLocks noGrp="1" noChangeAspect="1" noChangeArrowheads="1"/>
            <a:extLst>
              <a:ext uri="smNativeData">
                <pr:smNativeData xmlns:pr="smNativeData" xmlns:p14="http://schemas.microsoft.com/office/powerpoint/2010/main" xmlns="" val="SMDATA_15_05fOXx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P///wEAAAAAAAAAAAAAAAAAAAAAAAAAAAAAAAAAAAAAAAAAAAAAAAB/f38A497RA8zMzADAwP8Af39/AAAAAAAAAAAAAAAAAP///wAAAAAAIQAAABgAAAAUAAAA3B8AAEQHAACUOwAAzhoAABAAAAAmAAAACAAAAAGBAAAAAAAA"/>
              </a:ext>
            </a:extLst>
          </p:cNvPicPr>
          <p:nvPr>
            <p:ph type="pic" idx="1"/>
          </p:nvPr>
        </p:nvPicPr>
        <p:blipFill>
          <a:blip r:embed="rId4"/>
          <a:stretch>
            <a:fillRect/>
          </a:stretch>
        </p:blipFill>
        <p:spPr>
          <a:xfrm>
            <a:off x="5179060" y="1181100"/>
            <a:ext cx="4505960" cy="3176270"/>
          </a:xfrm>
          <a:prstGeom prst="rect">
            <a:avLst/>
          </a:prstGeom>
        </p:spPr>
      </p:pic>
      <p:sp>
        <p:nvSpPr>
          <p:cNvPr id="16" name="İçerik Yer Tutucusu 2"/>
          <p:cNvSpPr>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fBAAAXxsAAEE0AABGMQAAEAAAACYAAAAIAAAA//////////8="/>
              </a:ext>
            </a:extLst>
          </p:cNvSpPr>
          <p:nvPr/>
        </p:nvSpPr>
        <p:spPr>
          <a:xfrm>
            <a:off x="669925" y="4449445"/>
            <a:ext cx="7824470" cy="3560445"/>
          </a:xfrm>
          <a:prstGeom prst="rect">
            <a:avLst/>
          </a:prstGeom>
          <a:noFill/>
          <a:ln>
            <a:noFill/>
          </a:ln>
          <a:effectLst/>
        </p:spPr>
        <p:txBody>
          <a:bodyPr vert="horz" wrap="square" lIns="91440" tIns="45720" rIns="91440" bIns="45720" numCol="1" spcCol="215900" anchor="t"/>
          <a:lstStyle>
            <a:lvl1pPr marL="342900" indent="-342900" algn="l" defTabSz="457200">
              <a:spcBef>
                <a:spcPts val="1000"/>
              </a:spcBef>
              <a:spcAft>
                <a:spcPts val="0"/>
              </a:spcAft>
              <a:buClr>
                <a:schemeClr val="accent1"/>
              </a:buClr>
              <a:buSzTx/>
              <a:buFont typeface="Wingdings 3" charset="0"/>
              <a:buChar char=""/>
              <a:tabLst/>
              <a:defRPr lang="en-US" sz="1800" kern="1">
                <a:solidFill>
                  <a:srgbClr val="3F3F3F"/>
                </a:solidFill>
                <a:latin typeface="Trebuchet MS" pitchFamily="2" charset="-94"/>
                <a:ea typeface="Trebuchet MS" pitchFamily="2" charset="-94"/>
                <a:cs typeface="Trebuchet MS" pitchFamily="2" charset="-94"/>
              </a:defRPr>
            </a:lvl1pPr>
            <a:lvl2pPr marL="742950" indent="-285750" algn="l" defTabSz="457200">
              <a:spcBef>
                <a:spcPts val="1000"/>
              </a:spcBef>
              <a:spcAft>
                <a:spcPts val="0"/>
              </a:spcAft>
              <a:buClr>
                <a:schemeClr val="accent1"/>
              </a:buClr>
              <a:buSzTx/>
              <a:buFont typeface="Wingdings 3" charset="0"/>
              <a:buChar char=""/>
              <a:tabLst/>
              <a:defRPr lang="en-US" sz="1600" kern="1">
                <a:solidFill>
                  <a:srgbClr val="3F3F3F"/>
                </a:solidFill>
                <a:latin typeface="Trebuchet MS" pitchFamily="2" charset="-94"/>
                <a:ea typeface="Trebuchet MS" pitchFamily="2" charset="-94"/>
                <a:cs typeface="Trebuchet MS" pitchFamily="2" charset="-94"/>
              </a:defRPr>
            </a:lvl2pPr>
            <a:lvl3pPr marL="1143000" indent="-228600" algn="l" defTabSz="457200">
              <a:spcBef>
                <a:spcPts val="1000"/>
              </a:spcBef>
              <a:spcAft>
                <a:spcPts val="0"/>
              </a:spcAft>
              <a:buClr>
                <a:schemeClr val="accent1"/>
              </a:buClr>
              <a:buSzTx/>
              <a:buFont typeface="Wingdings 3" charset="0"/>
              <a:buChar char=""/>
              <a:tabLst/>
              <a:defRPr lang="en-US" sz="1400" kern="1">
                <a:solidFill>
                  <a:srgbClr val="3F3F3F"/>
                </a:solidFill>
                <a:latin typeface="Trebuchet MS" pitchFamily="2" charset="-94"/>
                <a:ea typeface="Trebuchet MS" pitchFamily="2" charset="-94"/>
                <a:cs typeface="Trebuchet MS" pitchFamily="2" charset="-94"/>
              </a:defRPr>
            </a:lvl3pPr>
            <a:lvl4pPr marL="1600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4pPr>
            <a:lvl5pPr marL="20574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5pPr>
            <a:lvl6pPr marL="25146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6pPr>
            <a:lvl7pPr marL="29718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7pPr>
            <a:lvl8pPr marL="34290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8pPr>
            <a:lvl9pPr marL="3886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9pPr>
          </a:lstStyle>
          <a:p>
            <a:pPr>
              <a:defRPr lang="en-US"/>
            </a:pPr>
            <a:endParaRPr lang="tr-TR"/>
          </a:p>
        </p:txBody>
      </p:sp>
      <p:sp>
        <p:nvSpPr>
          <p:cNvPr id="17" name="Ok: Sağ 10"/>
          <p:cNvSpPr>
            <a:extLst>
              <a:ext uri="smNativeData">
                <pr:smNativeData xmlns:pr="smNativeData" xmlns:p14="http://schemas.microsoft.com/office/powerpoint/2010/main" xmlns="" val="SMDATA_13_05fOXxMAAAAlAAAAyAAAAA0AAAAAkAAAAEgAAACQAAAASAAAAAAAAAABAAAAAAAAAAEAAABQAAAAbkBykkNQ6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AmJsQ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CYmxDH9/fwDj3tEDzMzMAMDA/wB/f38AAAAAAAAAAAAAAAAAAAAAAAAAAAAhAAAAGAAAABQAAAAABAAAGgsAADkJAACcDQAAEAAAACYAAAAIAAAA//////////8="/>
              </a:ext>
            </a:extLst>
          </p:cNvSpPr>
          <p:nvPr/>
        </p:nvSpPr>
        <p:spPr>
          <a:xfrm>
            <a:off x="650240" y="1804670"/>
            <a:ext cx="848995" cy="407670"/>
          </a:xfrm>
          <a:prstGeom prst="rightArrow">
            <a:avLst>
              <a:gd name="adj1" fmla="val 50000"/>
              <a:gd name="adj2" fmla="val 50023"/>
            </a:avLst>
          </a:prstGeom>
          <a:solidFill>
            <a:srgbClr val="FFFFFF"/>
          </a:solidFill>
          <a:ln w="190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r>
              <a:rPr lang="tr-TR">
                <a:solidFill>
                  <a:schemeClr val="tx1"/>
                </a:solidFill>
                <a:effectLst>
                  <a:outerShdw dist="63500" dir="3600000" algn="tl" rotWithShape="0">
                    <a:srgbClr val="000000">
                      <a:alpha val="40000"/>
                    </a:srgbClr>
                  </a:outerShdw>
                </a:effectLst>
              </a:rPr>
              <a:t>6</a:t>
            </a:r>
          </a:p>
        </p:txBody>
      </p:sp>
      <p:sp>
        <p:nvSpPr>
          <p:cNvPr id="18" name="Ok: Sağ 27"/>
          <p:cNvSpPr>
            <a:extLst>
              <a:ext uri="smNativeData">
                <pr:smNativeData xmlns:pr="smNativeData" xmlns:p14="http://schemas.microsoft.com/office/powerpoint/2010/main" xmlns="" val="SMDATA_13_05fOXxMAAAAlAAAAyAAAAA0AAAAAkAAAAEgAAACQAAAASAAAAAAAAAABAAAAAAAAAAEAAABQAAAAbkBykkNQ6D8AAAAAAADgPw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AmJsQAe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CYmxDH9/fwDj3tEDzMzMAMDA/wB/f38AAAAAAAAAAAAAAAAAAAAAAAAAAAAhAAAAGAAAABQAAADSHwAAsAoAAAslAAAyDQAAEAAAACYAAAAIAAAA//////////8="/>
              </a:ext>
            </a:extLst>
          </p:cNvSpPr>
          <p:nvPr/>
        </p:nvSpPr>
        <p:spPr>
          <a:xfrm>
            <a:off x="5172710" y="1737360"/>
            <a:ext cx="848995" cy="407670"/>
          </a:xfrm>
          <a:prstGeom prst="rightArrow">
            <a:avLst>
              <a:gd name="adj1" fmla="val 50000"/>
              <a:gd name="adj2" fmla="val 50023"/>
            </a:avLst>
          </a:prstGeom>
          <a:solidFill>
            <a:srgbClr val="FFFFFF"/>
          </a:solidFill>
          <a:ln w="19050" cap="flat" cmpd="sng" algn="ctr">
            <a:solidFill>
              <a:schemeClr val="accent6"/>
            </a:solidFill>
            <a:prstDash val="solid"/>
            <a:headEnd type="none"/>
            <a:tailEnd type="none"/>
          </a:ln>
          <a:effectLst/>
        </p:spPr>
        <p:txBody>
          <a:bodyPr vert="horz" wrap="square" lIns="91440" tIns="45720" rIns="91440" bIns="45720" numCol="1" spcCol="215900" anchor="ctr"/>
          <a:lstStyle/>
          <a:p>
            <a:pPr algn="ctr">
              <a:defRPr lang="en-US">
                <a:solidFill>
                  <a:srgbClr val="000000"/>
                </a:solidFill>
              </a:defRPr>
            </a:pPr>
            <a:r>
              <a:rPr lang="tr-TR">
                <a:solidFill>
                  <a:schemeClr val="tx1"/>
                </a:solidFill>
                <a:effectLst>
                  <a:outerShdw dist="63500" dir="3600000" algn="tl" rotWithShape="0">
                    <a:srgbClr val="000000">
                      <a:alpha val="40000"/>
                    </a:srgbClr>
                  </a:outerShdw>
                </a:effectLst>
              </a:rPr>
              <a:t>5</a:t>
            </a:r>
          </a:p>
        </p:txBody>
      </p:sp>
      <p:sp>
        <p:nvSpPr>
          <p:cNvPr id="19" name="İçerik Yer Tutucusu 2"/>
          <p:cNvSpPr>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PB0AAOcyAAAAKAAAEAAAACYAAAAIAAAA//////////8="/>
              </a:ext>
            </a:extLst>
          </p:cNvSpPr>
          <p:nvPr/>
        </p:nvSpPr>
        <p:spPr>
          <a:xfrm>
            <a:off x="677545" y="4752340"/>
            <a:ext cx="7597140" cy="1750060"/>
          </a:xfrm>
          <a:prstGeom prst="rect">
            <a:avLst/>
          </a:prstGeom>
          <a:noFill/>
          <a:ln>
            <a:noFill/>
          </a:ln>
          <a:effectLst/>
        </p:spPr>
        <p:txBody>
          <a:bodyPr vert="horz" wrap="square" lIns="91440" tIns="45720" rIns="91440" bIns="45720" numCol="1" spcCol="215900" anchor="t"/>
          <a:lstStyle>
            <a:lvl1pPr marL="342900" indent="-342900" algn="l" defTabSz="457200">
              <a:spcBef>
                <a:spcPts val="1000"/>
              </a:spcBef>
              <a:spcAft>
                <a:spcPts val="0"/>
              </a:spcAft>
              <a:buClr>
                <a:schemeClr val="accent1"/>
              </a:buClr>
              <a:buSzTx/>
              <a:buFont typeface="Wingdings 3" charset="0"/>
              <a:buChar char=""/>
              <a:tabLst/>
              <a:defRPr lang="en-US" sz="1800" kern="1">
                <a:solidFill>
                  <a:srgbClr val="3F3F3F"/>
                </a:solidFill>
                <a:latin typeface="Trebuchet MS" pitchFamily="2" charset="-94"/>
                <a:ea typeface="Trebuchet MS" pitchFamily="2" charset="-94"/>
                <a:cs typeface="Trebuchet MS" pitchFamily="2" charset="-94"/>
              </a:defRPr>
            </a:lvl1pPr>
            <a:lvl2pPr marL="742950" indent="-285750" algn="l" defTabSz="457200">
              <a:spcBef>
                <a:spcPts val="1000"/>
              </a:spcBef>
              <a:spcAft>
                <a:spcPts val="0"/>
              </a:spcAft>
              <a:buClr>
                <a:schemeClr val="accent1"/>
              </a:buClr>
              <a:buSzTx/>
              <a:buFont typeface="Wingdings 3" charset="0"/>
              <a:buChar char=""/>
              <a:tabLst/>
              <a:defRPr lang="en-US" sz="1600" kern="1">
                <a:solidFill>
                  <a:srgbClr val="3F3F3F"/>
                </a:solidFill>
                <a:latin typeface="Trebuchet MS" pitchFamily="2" charset="-94"/>
                <a:ea typeface="Trebuchet MS" pitchFamily="2" charset="-94"/>
                <a:cs typeface="Trebuchet MS" pitchFamily="2" charset="-94"/>
              </a:defRPr>
            </a:lvl2pPr>
            <a:lvl3pPr marL="1143000" indent="-228600" algn="l" defTabSz="457200">
              <a:spcBef>
                <a:spcPts val="1000"/>
              </a:spcBef>
              <a:spcAft>
                <a:spcPts val="0"/>
              </a:spcAft>
              <a:buClr>
                <a:schemeClr val="accent1"/>
              </a:buClr>
              <a:buSzTx/>
              <a:buFont typeface="Wingdings 3" charset="0"/>
              <a:buChar char=""/>
              <a:tabLst/>
              <a:defRPr lang="en-US" sz="1400" kern="1">
                <a:solidFill>
                  <a:srgbClr val="3F3F3F"/>
                </a:solidFill>
                <a:latin typeface="Trebuchet MS" pitchFamily="2" charset="-94"/>
                <a:ea typeface="Trebuchet MS" pitchFamily="2" charset="-94"/>
                <a:cs typeface="Trebuchet MS" pitchFamily="2" charset="-94"/>
              </a:defRPr>
            </a:lvl3pPr>
            <a:lvl4pPr marL="1600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4pPr>
            <a:lvl5pPr marL="20574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5pPr>
            <a:lvl6pPr marL="25146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6pPr>
            <a:lvl7pPr marL="29718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7pPr>
            <a:lvl8pPr marL="34290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8pPr>
            <a:lvl9pPr marL="3886200" indent="-228600" algn="l" defTabSz="457200">
              <a:spcBef>
                <a:spcPts val="1000"/>
              </a:spcBef>
              <a:spcAft>
                <a:spcPts val="0"/>
              </a:spcAft>
              <a:buClr>
                <a:schemeClr val="accent1"/>
              </a:buClr>
              <a:buSzTx/>
              <a:buFont typeface="Wingdings 3" charset="0"/>
              <a:buChar char=""/>
              <a:tabLst/>
              <a:defRPr lang="en-US" sz="1200" kern="1">
                <a:solidFill>
                  <a:srgbClr val="3F3F3F"/>
                </a:solidFill>
                <a:latin typeface="Trebuchet MS" pitchFamily="2" charset="-94"/>
                <a:ea typeface="Trebuchet MS" pitchFamily="2" charset="-94"/>
                <a:cs typeface="Trebuchet MS" pitchFamily="2" charset="-94"/>
              </a:defRPr>
            </a:lvl9pPr>
          </a:lstStyle>
          <a:p>
            <a:pPr>
              <a:defRPr lang="en-US"/>
            </a:pPr>
            <a:r>
              <a:rPr lang="tr-TR"/>
              <a:t>Rates of death which depend on cancer.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6"/>
          <p:cNvPicPr>
            <a:picLocks noChangeAspect="1"/>
            <a:extLst>
              <a:ext uri="smNativeData">
                <pr:smNativeData xmlns:pr="smNativeData" xmlns:p14="http://schemas.microsoft.com/office/powerpoint/2010/main" xmlns="" val="SMDATA_15_05fOXxMAAAAlAAAAEQAAAC0AAAAARBoAAAAAAAAASwAAM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eAUAAAAAAAB5AwAAAAAAAAAAAABkAAAAZAAAAAAAAAAjAAAABAAAAAsAAAAXAAAAFAAAAAAAAAAAAAAA/38AAP9/AAAAAAAACQAAAAQAAAAAAAAA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RBoAAAAAAAAASwAAMCoAABAAAAAmAAAACAAAAP//////////"/>
              </a:ext>
            </a:extLst>
          </p:cNvPicPr>
          <p:nvPr/>
        </p:nvPicPr>
        <p:blipFill>
          <a:blip r:embed="rId3"/>
          <a:srcRect l="14000" r="8890"/>
          <a:stretch>
            <a:fillRect/>
          </a:stretch>
        </p:blipFill>
        <p:spPr>
          <a:xfrm>
            <a:off x="4269740" y="0"/>
            <a:ext cx="7922260" cy="6858000"/>
          </a:xfrm>
          <a:custGeom>
            <a:avLst/>
            <a:gdLst/>
            <a:ahLst/>
            <a:cxnLst/>
            <a:rect l="0" t="0" r="7922260" b="6858000"/>
            <a:pathLst>
              <a:path w="7922260" h="6858000">
                <a:moveTo>
                  <a:pt x="379992" y="0"/>
                </a:moveTo>
                <a:lnTo>
                  <a:pt x="5305047" y="0"/>
                </a:lnTo>
                <a:lnTo>
                  <a:pt x="7065383" y="0"/>
                </a:lnTo>
                <a:lnTo>
                  <a:pt x="7397646" y="0"/>
                </a:lnTo>
                <a:lnTo>
                  <a:pt x="7397646" y="1"/>
                </a:lnTo>
                <a:lnTo>
                  <a:pt x="7922260" y="1"/>
                </a:lnTo>
                <a:lnTo>
                  <a:pt x="7922260" y="6858000"/>
                </a:lnTo>
                <a:lnTo>
                  <a:pt x="7065383" y="6858000"/>
                </a:lnTo>
                <a:lnTo>
                  <a:pt x="7065383" y="6857999"/>
                </a:lnTo>
                <a:lnTo>
                  <a:pt x="5933074" y="6857999"/>
                </a:lnTo>
                <a:lnTo>
                  <a:pt x="5933074" y="6858000"/>
                </a:lnTo>
                <a:lnTo>
                  <a:pt x="27809" y="6858000"/>
                </a:lnTo>
                <a:lnTo>
                  <a:pt x="1803254" y="4521200"/>
                </a:lnTo>
                <a:close/>
                <a:moveTo>
                  <a:pt x="0" y="0"/>
                </a:moveTo>
                <a:lnTo>
                  <a:pt x="379992" y="0"/>
                </a:lnTo>
                <a:lnTo>
                  <a:pt x="0" y="0"/>
                </a:lnTo>
                <a:close/>
              </a:path>
            </a:pathLst>
          </a:custGeom>
          <a:noFill/>
          <a:ln>
            <a:noFill/>
          </a:ln>
          <a:effectLst/>
        </p:spPr>
      </p:pic>
      <p:sp>
        <p:nvSpPr>
          <p:cNvPr id="3"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y7yAk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wAMAANsbAADgCwAAEAAAACYAAAAIAAAAASAAAAAAAAA="/>
              </a:ext>
            </a:extLst>
          </p:cNvSpPr>
          <p:nvPr>
            <p:ph type="title"/>
          </p:nvPr>
        </p:nvSpPr>
        <p:spPr>
          <a:xfrm>
            <a:off x="677545" y="609600"/>
            <a:ext cx="3850640" cy="1320800"/>
          </a:xfrm>
        </p:spPr>
        <p:txBody>
          <a:bodyPr vert="horz" wrap="square" lIns="91440" tIns="45720" rIns="91440" bIns="45720" numCol="1" spcCol="215900" anchor="t">
            <a:prstTxWarp prst="textNoShape">
              <a:avLst/>
            </a:prstTxWarp>
          </a:bodyPr>
          <a:lstStyle/>
          <a:p>
            <a:pPr>
              <a:defRPr lang="tr-TR"/>
            </a:pPr>
            <a:r>
              <a:t>FIG (</a:t>
            </a:r>
            <a:r>
              <a:rPr lang="tr-TR" i="1"/>
              <a:t>Ficus Carica)</a:t>
            </a:r>
            <a:r>
              <a:t> </a:t>
            </a:r>
          </a:p>
        </p:txBody>
      </p:sp>
      <p:sp>
        <p:nvSpPr>
          <p:cNvPr id="4"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Sw0AANsbAAAqJQAAEAAAACYAAAAIAAAAASAAAAAAAAA="/>
              </a:ext>
            </a:extLst>
          </p:cNvSpPr>
          <p:nvPr>
            <p:ph type="body" idx="1"/>
          </p:nvPr>
        </p:nvSpPr>
        <p:spPr>
          <a:xfrm>
            <a:off x="677545" y="2160905"/>
            <a:ext cx="3850640" cy="3880485"/>
          </a:xfrm>
        </p:spPr>
        <p:txBody>
          <a:bodyPr vert="horz" wrap="square" lIns="91440" tIns="45720" rIns="91440" bIns="45720" numCol="1" spcCol="215900" anchor="t">
            <a:prstTxWarp prst="textNoShape">
              <a:avLst/>
            </a:prstTxWarp>
          </a:bodyPr>
          <a:lstStyle/>
          <a:p>
            <a:pPr>
              <a:defRPr lang="tr-TR"/>
            </a:pPr>
            <a:r>
              <a:rPr dirty="0"/>
              <a:t>Meditarranean fruit and also Turkey is the World leader in terms of fig production.</a:t>
            </a:r>
          </a:p>
          <a:p>
            <a:pPr>
              <a:defRPr lang="tr-TR"/>
            </a:pPr>
            <a:r>
              <a:rPr dirty="0"/>
              <a:t>Ficus carica’s family is Moracae.</a:t>
            </a:r>
          </a:p>
          <a:p>
            <a:pPr>
              <a:defRPr lang="tr-TR"/>
            </a:pPr>
            <a:r>
              <a:rPr dirty="0"/>
              <a:t>Easy to find out and delicious fruit</a:t>
            </a:r>
            <a:r>
              <a:rPr dirty="0" smtClean="0"/>
              <a:t>.</a:t>
            </a:r>
          </a:p>
          <a:p>
            <a:pPr>
              <a:defRPr lang="tr-TR"/>
            </a:pPr>
            <a:endParaRPr dirty="0"/>
          </a:p>
          <a:p>
            <a:pPr>
              <a:defRPr lang="tr-TR"/>
            </a:pPr>
            <a:endParaRPr dirty="0"/>
          </a:p>
          <a:p>
            <a:pPr>
              <a:defRPr lang="tr-TR"/>
            </a:pPr>
            <a:endParaRPr dirty="0"/>
          </a:p>
        </p:txBody>
      </p:sp>
      <p:sp>
        <p:nvSpPr>
          <p:cNvPr id="5" name="Straight Connector 34"/>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E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6" name="Straight Connector 36"/>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E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7" name="Rectangle 23"/>
          <p:cNvSpPr>
            <a:extLst>
              <a:ext uri="smNativeData">
                <pr:smNativeData xmlns:pr="smNativeData" xmlns:p14="http://schemas.microsoft.com/office/powerpoint/2010/main" xmlns="" val="SMDATA_13_05fOXxMAAAAlAAAACwAAAC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E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8" name="Rectangle 25"/>
          <p:cNvSpPr>
            <a:extLst>
              <a:ext uri="smNativeData">
                <pr:smNativeData xmlns:pr="smNativeData" xmlns:p14="http://schemas.microsoft.com/office/powerpoint/2010/main" xmlns="" val="SMDATA_13_05fOXxMAAAAlAAAACwAAAC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E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9" name="Isosceles Triangle 24"/>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E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10" name="Rectangle 27"/>
          <p:cNvSpPr>
            <a:extLst>
              <a:ext uri="smNativeData">
                <pr:smNativeData xmlns:pr="smNativeData" xmlns:p14="http://schemas.microsoft.com/office/powerpoint/2010/main" xmlns="" val="SMDATA_13_05fOXxMAAAAlAAAACwAAAC0AAAAAbDkAAPP////7SgAAMCoAAAAAAAAAAAAAAAAAAAEAAABQAAAAAAAAAAAA4D8AAAAAAADgPwAAAAAAAOA/AAAAAAAA4D8AAAAAAADgPwAAAAAAAOA/AAAAAAAA4D8AAAAAAADgPwAAAAAAAOA/AAAAAAAA4D8CAAAAjAAAAAEAAAAAAAAAZ4omAE+RNQA2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E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46000"/>
            </a:srgbClr>
          </a:solidFill>
          <a:ln>
            <a:noFill/>
          </a:ln>
          <a:effectLst/>
        </p:spPr>
      </p:sp>
      <p:sp>
        <p:nvSpPr>
          <p:cNvPr id="11" name="Rectangle 28"/>
          <p:cNvSpPr>
            <a:extLst>
              <a:ext uri="smNativeData">
                <pr:smNativeData xmlns:pr="smNativeData" xmlns:p14="http://schemas.microsoft.com/office/powerpoint/2010/main" xmlns="" val="SMDATA_13_05fOXxMAAAAlAAAACwAAAC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E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12" name="Rectangle 29"/>
          <p:cNvSpPr>
            <a:extLst>
              <a:ext uri="smNativeData">
                <pr:smNativeData xmlns:pr="smNativeData" xmlns:p14="http://schemas.microsoft.com/office/powerpoint/2010/main" xmlns="" val="SMDATA_13_05fOXxMAAAAlAAAACwAAAC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E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13" name="Isosceles Triangle 29"/>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E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6"/>
          <p:cNvPicPr>
            <a:picLocks noChangeAspect="1"/>
            <a:extLst>
              <a:ext uri="smNativeData">
                <pr:smNativeData xmlns:pr="smNativeData" xmlns:p14="http://schemas.microsoft.com/office/powerpoint/2010/main" xmlns="" val="SMDATA_15_05fOXxMAAAAlAAAAEQAAAC0AAAAARBoAAAAAAAAASwAAM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eAUAAAAAAAB5AwAAAAAAAAAAAABkAAAAZAAAAAAAAAAjAAAABAAAAAsAAAAXAAAAFAAAAAAAAAAAAAAA/38AAP9/AAAAAAAACQAAAAQAAAAAAAAA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RBoAAAAAAAAASwAAMCoAABAAAAAmAAAACAAAAP//////////"/>
              </a:ext>
            </a:extLst>
          </p:cNvPicPr>
          <p:nvPr/>
        </p:nvPicPr>
        <p:blipFill>
          <a:blip r:embed="rId3"/>
          <a:srcRect l="14000" r="8890"/>
          <a:stretch>
            <a:fillRect/>
          </a:stretch>
        </p:blipFill>
        <p:spPr>
          <a:xfrm>
            <a:off x="4269740" y="0"/>
            <a:ext cx="7922260" cy="6858000"/>
          </a:xfrm>
          <a:custGeom>
            <a:avLst/>
            <a:gdLst/>
            <a:ahLst/>
            <a:cxnLst/>
            <a:rect l="0" t="0" r="7922260" b="6858000"/>
            <a:pathLst>
              <a:path w="7922260" h="6858000">
                <a:moveTo>
                  <a:pt x="379992" y="0"/>
                </a:moveTo>
                <a:lnTo>
                  <a:pt x="5305047" y="0"/>
                </a:lnTo>
                <a:lnTo>
                  <a:pt x="7065383" y="0"/>
                </a:lnTo>
                <a:lnTo>
                  <a:pt x="7397646" y="0"/>
                </a:lnTo>
                <a:lnTo>
                  <a:pt x="7397646" y="1"/>
                </a:lnTo>
                <a:lnTo>
                  <a:pt x="7922260" y="1"/>
                </a:lnTo>
                <a:lnTo>
                  <a:pt x="7922260" y="6858000"/>
                </a:lnTo>
                <a:lnTo>
                  <a:pt x="7065383" y="6858000"/>
                </a:lnTo>
                <a:lnTo>
                  <a:pt x="7065383" y="6857999"/>
                </a:lnTo>
                <a:lnTo>
                  <a:pt x="5933074" y="6857999"/>
                </a:lnTo>
                <a:lnTo>
                  <a:pt x="5933074" y="6858000"/>
                </a:lnTo>
                <a:lnTo>
                  <a:pt x="27809" y="6858000"/>
                </a:lnTo>
                <a:lnTo>
                  <a:pt x="1803254" y="4521200"/>
                </a:lnTo>
                <a:close/>
                <a:moveTo>
                  <a:pt x="0" y="0"/>
                </a:moveTo>
                <a:lnTo>
                  <a:pt x="379992" y="0"/>
                </a:lnTo>
                <a:lnTo>
                  <a:pt x="0" y="0"/>
                </a:lnTo>
                <a:close/>
              </a:path>
            </a:pathLst>
          </a:custGeom>
          <a:noFill/>
          <a:ln>
            <a:noFill/>
          </a:ln>
          <a:effectLst/>
        </p:spPr>
      </p:pic>
      <p:sp>
        <p:nvSpPr>
          <p:cNvPr id="3"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Cy7yAk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wAMAANsbAADgCwAAEAAAACYAAAAIAAAAASAAAAAAAAA="/>
              </a:ext>
            </a:extLst>
          </p:cNvSpPr>
          <p:nvPr>
            <p:ph type="title"/>
          </p:nvPr>
        </p:nvSpPr>
        <p:spPr>
          <a:xfrm>
            <a:off x="214009" y="609600"/>
            <a:ext cx="4314176" cy="1320800"/>
          </a:xfrm>
        </p:spPr>
        <p:txBody>
          <a:bodyPr vert="horz" wrap="square" lIns="91440" tIns="45720" rIns="91440" bIns="45720" numCol="1" spcCol="215900" anchor="t">
            <a:prstTxWarp prst="textNoShape">
              <a:avLst/>
            </a:prstTxWarp>
          </a:bodyPr>
          <a:lstStyle/>
          <a:p>
            <a:pPr>
              <a:defRPr lang="tr-TR"/>
            </a:pPr>
            <a:r>
              <a:rPr dirty="0"/>
              <a:t>FIG (</a:t>
            </a:r>
            <a:r>
              <a:rPr lang="tr-TR" i="1" dirty="0"/>
              <a:t>Ficus Carica</a:t>
            </a:r>
            <a:r>
              <a:rPr lang="tr-TR" i="1" dirty="0" smtClean="0"/>
              <a:t>)-2</a:t>
            </a:r>
            <a:r>
              <a:rPr dirty="0" smtClean="0"/>
              <a:t> </a:t>
            </a:r>
            <a:endParaRPr dirty="0"/>
          </a:p>
        </p:txBody>
      </p:sp>
      <p:sp>
        <p:nvSpPr>
          <p:cNvPr id="4"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Sw0AANsbAAAqJQAAEAAAACYAAAAIAAAAASAAAAAAAAA="/>
              </a:ext>
            </a:extLst>
          </p:cNvSpPr>
          <p:nvPr>
            <p:ph type="body" idx="1"/>
          </p:nvPr>
        </p:nvSpPr>
        <p:spPr>
          <a:xfrm>
            <a:off x="677545" y="2160905"/>
            <a:ext cx="3850640" cy="3880485"/>
          </a:xfrm>
        </p:spPr>
        <p:txBody>
          <a:bodyPr vert="horz" wrap="square" lIns="91440" tIns="45720" rIns="91440" bIns="45720" numCol="1" spcCol="215900" anchor="t">
            <a:prstTxWarp prst="textNoShape">
              <a:avLst/>
            </a:prstTxWarp>
          </a:bodyPr>
          <a:lstStyle/>
          <a:p>
            <a:pPr>
              <a:defRPr lang="tr-TR"/>
            </a:pPr>
            <a:endParaRPr dirty="0"/>
          </a:p>
          <a:p>
            <a:pPr>
              <a:defRPr lang="tr-TR"/>
            </a:pPr>
            <a:endParaRPr dirty="0"/>
          </a:p>
          <a:p>
            <a:pPr>
              <a:defRPr lang="tr-TR"/>
            </a:pPr>
            <a:endParaRPr dirty="0"/>
          </a:p>
        </p:txBody>
      </p:sp>
      <p:sp>
        <p:nvSpPr>
          <p:cNvPr id="5" name="Straight Connector 34"/>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L+/vw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v7+/AAAAAAIAAAACAAAAAMDA/wB/f38AAAAAAAAAAAAAAAAAAAAAAAAAAAAhAAAAGAAAABQAAAClOQAAAAAAACVBAAAwKgAAEAAAACYAAAAIAAAA//////////8="/>
              </a:ext>
            </a:extLst>
          </p:cNvSpPr>
          <p:nvPr/>
        </p:nvSpPr>
        <p:spPr>
          <a:xfrm>
            <a:off x="9370695" y="0"/>
            <a:ext cx="1219200" cy="6858000"/>
          </a:xfrm>
          <a:prstGeom prst="line">
            <a:avLst/>
          </a:prstGeom>
          <a:noFill/>
          <a:ln w="9525" cap="flat" cmpd="sng" algn="ctr">
            <a:solidFill>
              <a:srgbClr val="BFBFBF"/>
            </a:solidFill>
            <a:prstDash val="solid"/>
            <a:headEnd type="none"/>
            <a:tailEnd type="none"/>
          </a:ln>
          <a:effectLst/>
        </p:spPr>
      </p:sp>
      <p:sp>
        <p:nvSpPr>
          <p:cNvPr id="6" name="Straight Connector 36"/>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NjY2AAP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2NjYAAAAAAIAAAACAAAAAMDA/wB/f38AAAAAAAAAAAAAAAAAAAAAAAAAAAAhAAAAGAAAABQAAACtLQAAphYAAPtKAAAwKgAAEAAAACYAAAAIAAAA//////////8="/>
              </a:ext>
            </a:extLst>
          </p:cNvSpPr>
          <p:nvPr/>
        </p:nvSpPr>
        <p:spPr>
          <a:xfrm flipH="1">
            <a:off x="7425055" y="3681730"/>
            <a:ext cx="4763770" cy="3176270"/>
          </a:xfrm>
          <a:prstGeom prst="line">
            <a:avLst/>
          </a:prstGeom>
          <a:noFill/>
          <a:ln w="9525" cap="flat" cmpd="sng" algn="ctr">
            <a:solidFill>
              <a:srgbClr val="D8D8D8"/>
            </a:solidFill>
            <a:prstDash val="solid"/>
            <a:headEnd type="none"/>
            <a:tailEnd type="none"/>
          </a:ln>
          <a:effectLst/>
        </p:spPr>
      </p:sp>
      <p:sp>
        <p:nvSpPr>
          <p:cNvPr id="7" name="Rectangle 23"/>
          <p:cNvSpPr>
            <a:extLst>
              <a:ext uri="smNativeData">
                <pr:smNativeData xmlns:pr="smNativeData" xmlns:p14="http://schemas.microsoft.com/office/powerpoint/2010/main" xmlns="" val="SMDATA_13_05fOXxMAAAAlAAAACwAAAC0AAAAAezgAAPP////7SgAAMCoAAAAAAAAAAAAAAAAAAAEAAABQAAAAAAAAAAAA4D8AAAAAAADgPwAAAAAAAOA/AAAAAAAA4D8AAAAAAADgPwAAAAAAAOA/AAAAAAAA4D8AAAAAAADgPwAAAAAAAOA/AAAAAAAA4D8CAAAAjAAAAAEAAAAAAAAAVJ45DE+RNQBH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7OAAA8/////tKAAAwKgAAEAAAACYAAAAIAAAA//////////8="/>
              </a:ext>
            </a:extLst>
          </p:cNvSpPr>
          <p:nvPr/>
        </p:nvSpPr>
        <p:spPr>
          <a:xfrm>
            <a:off x="9181465" y="-8255"/>
            <a:ext cx="3007360" cy="6866255"/>
          </a:xfrm>
          <a:custGeom>
            <a:avLst/>
            <a:gdLst/>
            <a:ahLst/>
            <a:cxnLst/>
            <a:rect l="0" t="0" r="3007360" b="6866255"/>
            <a:pathLst>
              <a:path w="3007360" h="6866255">
                <a:moveTo>
                  <a:pt x="2045539" y="0"/>
                </a:moveTo>
                <a:lnTo>
                  <a:pt x="3007360" y="0"/>
                </a:lnTo>
                <a:lnTo>
                  <a:pt x="3007360" y="6866255"/>
                </a:lnTo>
                <a:lnTo>
                  <a:pt x="0" y="6866255"/>
                </a:lnTo>
                <a:lnTo>
                  <a:pt x="2045539" y="0"/>
                </a:lnTo>
                <a:close/>
              </a:path>
            </a:pathLst>
          </a:custGeom>
          <a:solidFill>
            <a:schemeClr val="accent1">
              <a:alpha val="29000"/>
            </a:schemeClr>
          </a:solidFill>
          <a:ln>
            <a:noFill/>
          </a:ln>
          <a:effectLst/>
        </p:spPr>
      </p:sp>
      <p:sp>
        <p:nvSpPr>
          <p:cNvPr id="8" name="Rectangle 25"/>
          <p:cNvSpPr>
            <a:extLst>
              <a:ext uri="smNativeData">
                <pr:smNativeData xmlns:pr="smNativeData" xmlns:p14="http://schemas.microsoft.com/office/powerpoint/2010/main" xmlns="" val="SMDATA_13_05fOXxMAAAAlAAAACwAAAC0AAAAAFDsAAPP///8ASwAAMCoAAAAAAAAAAAAAAAAAAAEAAABQAAAAAAAAAAAA4D8AAAAAAADgPwAAAAAAAOA/AAAAAAAA4D8AAAAAAADgPwAAAAAAAOA/AAAAAAAA4D8AAAAAAADgPwAAAAAAAOA/AAAAAAAA4D8CAAAAjAAAAAEAAAAAAAAAVJ45DE+RNQBR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UOwAA8////wBLAAAwKgAAEAAAACYAAAAIAAAA//////////8="/>
              </a:ext>
            </a:extLst>
          </p:cNvSpPr>
          <p:nvPr/>
        </p:nvSpPr>
        <p:spPr>
          <a:xfrm>
            <a:off x="9603740" y="-8255"/>
            <a:ext cx="2588260" cy="6866255"/>
          </a:xfrm>
          <a:custGeom>
            <a:avLst/>
            <a:gdLst/>
            <a:ahLst/>
            <a:cxnLst/>
            <a:rect l="0" t="0" r="2588260" b="6866255"/>
            <a:pathLst>
              <a:path w="2588260" h="6866255">
                <a:moveTo>
                  <a:pt x="0" y="0"/>
                </a:moveTo>
                <a:lnTo>
                  <a:pt x="2588260" y="0"/>
                </a:lnTo>
                <a:lnTo>
                  <a:pt x="2588260" y="6866255"/>
                </a:lnTo>
                <a:lnTo>
                  <a:pt x="1209321" y="6866255"/>
                </a:lnTo>
                <a:lnTo>
                  <a:pt x="0" y="0"/>
                </a:lnTo>
                <a:close/>
              </a:path>
            </a:pathLst>
          </a:custGeom>
          <a:solidFill>
            <a:schemeClr val="accent1">
              <a:alpha val="19000"/>
            </a:schemeClr>
          </a:solidFill>
          <a:ln>
            <a:noFill/>
          </a:ln>
          <a:effectLst/>
        </p:spPr>
      </p:sp>
      <p:sp>
        <p:nvSpPr>
          <p:cNvPr id="9" name="Isosceles Triangle 24"/>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irgzDU+RNQAd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KuDMGT5E1AAAAAAAAAAAAAAAAAAAAAAAAAAAAAAAAAAAAAAAAAAAAVJ45BX9/fwDj3tEDzMzMAMDA/wB/f38AAAAAAAAAAAAAAAAAAAAAAAAAAAAhAAAAGAAAABQAAADzNgAAwBIAAABLAAAwKgAAEAAAACYAAAAIAAAA//////////8="/>
              </a:ext>
            </a:extLst>
          </p:cNvSpPr>
          <p:nvPr/>
        </p:nvSpPr>
        <p:spPr>
          <a:xfrm>
            <a:off x="8932545" y="3048000"/>
            <a:ext cx="3259455" cy="3810000"/>
          </a:xfrm>
          <a:prstGeom prst="triangle">
            <a:avLst>
              <a:gd name="adj" fmla="val 100000"/>
            </a:avLst>
          </a:prstGeom>
          <a:solidFill>
            <a:schemeClr val="accent2">
              <a:alpha val="71000"/>
            </a:schemeClr>
          </a:solidFill>
          <a:ln>
            <a:noFill/>
          </a:ln>
          <a:effectLst/>
        </p:spPr>
      </p:sp>
      <p:sp>
        <p:nvSpPr>
          <p:cNvPr id="10" name="Rectangle 27"/>
          <p:cNvSpPr>
            <a:extLst>
              <a:ext uri="smNativeData">
                <pr:smNativeData xmlns:pr="smNativeData" xmlns:p14="http://schemas.microsoft.com/office/powerpoint/2010/main" xmlns="" val="SMDATA_13_05fOXxMAAAAlAAAACwAAAC0AAAAAbDkAAPP////7SgAAMCoAAAAAAAAAAAAAAAAAAAEAAABQAAAAAAAAAAAA4D8AAAAAAADgPwAAAAAAAOA/AAAAAAAA4D8AAAAAAADgPwAAAAAAAOA/AAAAAAAA4D8AAAAAAADgPwAAAAAAAOA/AAAAAAAA4D8CAAAAjAAAAAEAAAAAAAAAZ4omAE+RNQA2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niiYAT5E1AAAAAAAAAAAAAAAAAAAAAAAAAAAAAAAAAAAAAAAAAAAAVJ45BX9/fwDj3tEDzMzMAMDA/wB/f38AAAAAAAAAAAAAAAAAAAAAAAAAAAAhAAAAGAAAABQAAABsOQAA8/////tKAAAwKgAAEAAAACYAAAAIAAAA//////////8="/>
              </a:ext>
            </a:extLst>
          </p:cNvSpPr>
          <p:nvPr/>
        </p:nvSpPr>
        <p:spPr>
          <a:xfrm>
            <a:off x="9334500" y="-8255"/>
            <a:ext cx="2854325" cy="6866255"/>
          </a:xfrm>
          <a:custGeom>
            <a:avLst/>
            <a:gdLst/>
            <a:ahLst/>
            <a:cxnLst/>
            <a:rect l="0" t="0" r="2854325" b="6866255"/>
            <a:pathLst>
              <a:path w="2854325" h="6866255">
                <a:moveTo>
                  <a:pt x="0" y="0"/>
                </a:moveTo>
                <a:lnTo>
                  <a:pt x="2854325" y="0"/>
                </a:lnTo>
                <a:lnTo>
                  <a:pt x="2854325" y="6866255"/>
                </a:lnTo>
                <a:lnTo>
                  <a:pt x="2470749" y="6866255"/>
                </a:lnTo>
                <a:lnTo>
                  <a:pt x="0" y="0"/>
                </a:lnTo>
                <a:close/>
              </a:path>
            </a:pathLst>
          </a:custGeom>
          <a:solidFill>
            <a:srgbClr val="678A26">
              <a:alpha val="46000"/>
            </a:srgbClr>
          </a:solidFill>
          <a:ln>
            <a:noFill/>
          </a:ln>
          <a:effectLst/>
        </p:spPr>
      </p:sp>
      <p:sp>
        <p:nvSpPr>
          <p:cNvPr id="11" name="Rectangle 28"/>
          <p:cNvSpPr>
            <a:extLst>
              <a:ext uri="smNativeData">
                <pr:smNativeData xmlns:pr="smNativeData" xmlns:p14="http://schemas.microsoft.com/office/powerpoint/2010/main" xmlns="" val="SMDATA_13_05fOXxMAAAAlAAAACwAAAC0AAAAAC0MAAPP////7SgAAMCoAAAAAAAAAAAAAAAAAAAEAAABQAAAAAAAAAAAA4D8AAAAAAADgPwAAAAAAAOA/AAAAAAAA4D8AAAAAAADgPwAAAAAAAOA/AAAAAAAA4D8AAAAAAADgPwAAAAAAAOA/AAAAAAAA4D8CAAAAjAAAAAEAAAAAAAAAlNB9AE+RNQAf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U0H0AT5E1AAAAAAAAAAAAAAAAAAAAAAAAAAAAAAAAAAAAAAAAAAAAVJ45BX9/fwDj3tEDzMzMAMDA/wB/f38AAAAAAAAAAAAAAAAAAAAAAAAAAAAhAAAAGAAAABQAAAALQwAA8/////tKAAAwKgAAEAAAACYAAAAIAAAA//////////8="/>
              </a:ext>
            </a:extLst>
          </p:cNvSpPr>
          <p:nvPr/>
        </p:nvSpPr>
        <p:spPr>
          <a:xfrm>
            <a:off x="10898505" y="-8255"/>
            <a:ext cx="1290320" cy="6866255"/>
          </a:xfrm>
          <a:custGeom>
            <a:avLst/>
            <a:gdLst/>
            <a:ahLst/>
            <a:cxnLst/>
            <a:rect l="0" t="0" r="1290320" b="6866255"/>
            <a:pathLst>
              <a:path w="1290320" h="6866255">
                <a:moveTo>
                  <a:pt x="1019914" y="0"/>
                </a:moveTo>
                <a:lnTo>
                  <a:pt x="1290320" y="0"/>
                </a:lnTo>
                <a:lnTo>
                  <a:pt x="1290320" y="6866255"/>
                </a:lnTo>
                <a:lnTo>
                  <a:pt x="0" y="6866255"/>
                </a:lnTo>
                <a:lnTo>
                  <a:pt x="1019914" y="0"/>
                </a:lnTo>
                <a:close/>
              </a:path>
            </a:pathLst>
          </a:custGeom>
          <a:solidFill>
            <a:srgbClr val="94D07D">
              <a:alpha val="69000"/>
            </a:srgbClr>
          </a:solidFill>
          <a:ln>
            <a:noFill/>
          </a:ln>
          <a:effectLst/>
        </p:spPr>
      </p:sp>
      <p:sp>
        <p:nvSpPr>
          <p:cNvPr id="12" name="Rectangle 29"/>
          <p:cNvSpPr>
            <a:extLst>
              <a:ext uri="smNativeData">
                <pr:smNativeData xmlns:pr="smNativeData" xmlns:p14="http://schemas.microsoft.com/office/powerpoint/2010/main" xmlns="" val="SMDATA_13_05fOXxMAAAAlAAAACwAAAC0AAAAAS0MAAPP////7SgAAMCoAAAAAAAAAAAAAAAAAAAEAAABQAAAAAAAAAAAA4D8AAAAAAADgPwAAAAAAAOA/AAAAAAAA4D8AAAAAAADgPwAAAAAAAOA/AAAAAAAA4D8AAAAAAADgPwAAAAAAAOA/AAAAAAAA4D8CAAAAjAAAAAEAAAAAAAAAVJ45DE+RNQAk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BLQwAA8/////tKAAAwKgAAEAAAACYAAAAIAAAA//////////8="/>
              </a:ext>
            </a:extLst>
          </p:cNvSpPr>
          <p:nvPr/>
        </p:nvSpPr>
        <p:spPr>
          <a:xfrm>
            <a:off x="10939145" y="-8255"/>
            <a:ext cx="1249680" cy="6866255"/>
          </a:xfrm>
          <a:custGeom>
            <a:avLst/>
            <a:gdLst/>
            <a:ahLst/>
            <a:cxnLst/>
            <a:rect l="0" t="0" r="1249680" b="6866255"/>
            <a:pathLst>
              <a:path w="1249680" h="6866255">
                <a:moveTo>
                  <a:pt x="0" y="0"/>
                </a:moveTo>
                <a:lnTo>
                  <a:pt x="1249680" y="0"/>
                </a:lnTo>
                <a:lnTo>
                  <a:pt x="1249680" y="6866255"/>
                </a:lnTo>
                <a:lnTo>
                  <a:pt x="1109253" y="6866255"/>
                </a:lnTo>
                <a:lnTo>
                  <a:pt x="0" y="0"/>
                </a:lnTo>
                <a:close/>
              </a:path>
            </a:pathLst>
          </a:custGeom>
          <a:solidFill>
            <a:schemeClr val="accent1">
              <a:alpha val="64000"/>
            </a:schemeClr>
          </a:solidFill>
          <a:ln>
            <a:noFill/>
          </a:ln>
          <a:effectLst/>
        </p:spPr>
      </p:sp>
      <p:sp>
        <p:nvSpPr>
          <p:cNvPr id="13" name="Isosceles Triangle 29"/>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V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NPwAAFRYAAPtKAAAwKgAAEAAAACYAAAAIAAAA//////////8="/>
              </a:ext>
            </a:extLst>
          </p:cNvSpPr>
          <p:nvPr/>
        </p:nvSpPr>
        <p:spPr>
          <a:xfrm>
            <a:off x="10371455" y="3589655"/>
            <a:ext cx="1817370" cy="3268345"/>
          </a:xfrm>
          <a:prstGeom prst="triangle">
            <a:avLst>
              <a:gd name="adj" fmla="val 100000"/>
            </a:avLst>
          </a:prstGeom>
          <a:solidFill>
            <a:schemeClr val="accent1">
              <a:alpha val="79000"/>
            </a:schemeClr>
          </a:solidFill>
          <a:ln>
            <a:noFill/>
          </a:ln>
          <a:effectLst/>
        </p:spPr>
      </p:sp>
      <p:sp>
        <p:nvSpPr>
          <p:cNvPr id="14" name="İçerik Yer Tutucusu 2"/>
          <p:cNvSpPr txBox="1">
            <a:spLocks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ArBAAASw0AANsbAAAqJQAAEAAAACYAAAAIAAAAASAAAAAAAAA="/>
              </a:ext>
            </a:extLst>
          </p:cNvSpPr>
          <p:nvPr/>
        </p:nvSpPr>
        <p:spPr>
          <a:xfrm>
            <a:off x="548323" y="1823288"/>
            <a:ext cx="3850640" cy="3880485"/>
          </a:xfrm>
          <a:prstGeom prst="rect">
            <a:avLst/>
          </a:prstGeom>
          <a:noFill/>
          <a:ln>
            <a:noFill/>
          </a:ln>
          <a:effectLst/>
        </p:spPr>
        <p:txBody>
          <a:bodyPr vert="horz" wrap="square" lIns="91440" tIns="45720" rIns="91440" bIns="45720" numCol="1" spcCol="215900" anchor="t">
            <a:prstTxWarp prst="textNoShape">
              <a:avLst/>
            </a:prstTxWarp>
          </a:bodyPr>
          <a:lstStyle>
            <a:lvl1pPr marL="342900" marR="0" indent="-342900" algn="l" defTabSz="457200">
              <a:lnSpc>
                <a:spcPct val="100000"/>
              </a:lnSpc>
              <a:spcBef>
                <a:spcPts val="1000"/>
              </a:spcBef>
              <a:spcAft>
                <a:spcPts val="0"/>
              </a:spcAft>
              <a:buClr>
                <a:schemeClr val="accent1"/>
              </a:buClr>
              <a:buSzPts val="1440"/>
              <a:buFont typeface="Wingdings 3" charset="0"/>
              <a:buChar char=""/>
              <a:tabLst/>
              <a:defRPr lang="tr-TR" sz="1800" b="0" i="0" u="none" strike="noStrike" kern="1" spc="0" baseline="0">
                <a:solidFill>
                  <a:srgbClr val="3F3F3F"/>
                </a:solidFill>
                <a:effectLst/>
                <a:latin typeface="Trebuchet MS" pitchFamily="2" charset="-94"/>
                <a:ea typeface="Trebuchet MS" pitchFamily="2" charset="-94"/>
                <a:cs typeface="Trebuchet MS" pitchFamily="2" charset="-94"/>
              </a:defRPr>
            </a:lvl1pPr>
            <a:lvl2pPr marL="742950" marR="0" indent="-285750" algn="l" defTabSz="457200">
              <a:lnSpc>
                <a:spcPct val="100000"/>
              </a:lnSpc>
              <a:spcBef>
                <a:spcPts val="1000"/>
              </a:spcBef>
              <a:spcAft>
                <a:spcPts val="0"/>
              </a:spcAft>
              <a:buClr>
                <a:schemeClr val="accent1"/>
              </a:buClr>
              <a:buSzPts val="1280"/>
              <a:buFont typeface="Wingdings 3" charset="0"/>
              <a:buChar char=""/>
              <a:tabLst/>
              <a:defRPr lang="tr-TR" sz="1600" b="0" i="0" u="none" strike="noStrike" kern="1" spc="0" baseline="0">
                <a:solidFill>
                  <a:srgbClr val="3F3F3F"/>
                </a:solidFill>
                <a:effectLst/>
                <a:latin typeface="Trebuchet MS" pitchFamily="2" charset="-94"/>
                <a:ea typeface="Trebuchet MS" pitchFamily="2" charset="-94"/>
                <a:cs typeface="Trebuchet MS" pitchFamily="2" charset="-94"/>
              </a:defRPr>
            </a:lvl2pPr>
            <a:lvl3pPr marL="1143000" marR="0" indent="-228600" algn="l" defTabSz="457200">
              <a:lnSpc>
                <a:spcPct val="100000"/>
              </a:lnSpc>
              <a:spcBef>
                <a:spcPts val="1000"/>
              </a:spcBef>
              <a:spcAft>
                <a:spcPts val="0"/>
              </a:spcAft>
              <a:buClr>
                <a:schemeClr val="accent1"/>
              </a:buClr>
              <a:buSzPts val="1120"/>
              <a:buFont typeface="Wingdings 3" charset="0"/>
              <a:buChar char=""/>
              <a:tabLst/>
              <a:defRPr lang="tr-TR" sz="1400" b="0" i="0" u="none" strike="noStrike" kern="1" spc="0" baseline="0">
                <a:solidFill>
                  <a:srgbClr val="3F3F3F"/>
                </a:solidFill>
                <a:effectLst/>
                <a:latin typeface="Trebuchet MS" pitchFamily="2" charset="-94"/>
                <a:ea typeface="Trebuchet MS" pitchFamily="2" charset="-94"/>
                <a:cs typeface="Trebuchet MS" pitchFamily="2" charset="-94"/>
              </a:defRPr>
            </a:lvl3pPr>
            <a:lvl4pPr marL="1600200" marR="0" indent="-228600" algn="l" defTabSz="457200">
              <a:lnSpc>
                <a:spcPct val="100000"/>
              </a:lnSpc>
              <a:spcBef>
                <a:spcPts val="1000"/>
              </a:spcBef>
              <a:spcAft>
                <a:spcPts val="0"/>
              </a:spcAft>
              <a:buClr>
                <a:schemeClr val="accent1"/>
              </a:buClr>
              <a:buSzPts val="960"/>
              <a:buFont typeface="Wingdings 3" charset="0"/>
              <a:buChar char=""/>
              <a:tabLst/>
              <a:defRPr lang="tr-TR" sz="1200" b="0" i="0" u="none" strike="noStrike" kern="1" spc="0" baseline="0">
                <a:solidFill>
                  <a:srgbClr val="3F3F3F"/>
                </a:solidFill>
                <a:effectLst/>
                <a:latin typeface="Trebuchet MS" pitchFamily="2" charset="-94"/>
                <a:ea typeface="Trebuchet MS" pitchFamily="2" charset="-94"/>
                <a:cs typeface="Trebuchet MS" pitchFamily="2" charset="-94"/>
              </a:defRPr>
            </a:lvl4pPr>
            <a:lvl5pPr marL="2057400" marR="0" indent="-228600" algn="l" defTabSz="457200">
              <a:lnSpc>
                <a:spcPct val="100000"/>
              </a:lnSpc>
              <a:spcBef>
                <a:spcPts val="1000"/>
              </a:spcBef>
              <a:spcAft>
                <a:spcPts val="0"/>
              </a:spcAft>
              <a:buClr>
                <a:schemeClr val="accent1"/>
              </a:buClr>
              <a:buSzPts val="960"/>
              <a:buFont typeface="Wingdings 3" charset="0"/>
              <a:buChar char=""/>
              <a:tabLst/>
              <a:defRPr lang="tr-TR" sz="1200" b="0" i="0" u="none" strike="noStrike" kern="1" spc="0" baseline="0">
                <a:solidFill>
                  <a:srgbClr val="3F3F3F"/>
                </a:solidFill>
                <a:effectLst/>
                <a:latin typeface="Trebuchet MS" pitchFamily="2" charset="-94"/>
                <a:ea typeface="Trebuchet MS" pitchFamily="2" charset="-94"/>
                <a:cs typeface="Trebuchet MS" pitchFamily="2" charset="-94"/>
              </a:defRPr>
            </a:lvl5pPr>
            <a:lvl6pPr marL="25146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6pPr>
            <a:lvl7pPr marL="29718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7pPr>
            <a:lvl8pPr marL="34290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8pPr>
            <a:lvl9pPr marL="3886200" marR="0" indent="-228600" algn="l" defTabSz="457200">
              <a:lnSpc>
                <a:spcPct val="100000"/>
              </a:lnSpc>
              <a:spcBef>
                <a:spcPts val="1000"/>
              </a:spcBef>
              <a:spcAft>
                <a:spcPts val="0"/>
              </a:spcAft>
              <a:buClr>
                <a:schemeClr val="accent1"/>
              </a:buClr>
              <a:buSzTx/>
              <a:buFont typeface="Wingdings 3" charset="0"/>
              <a:buChar char=""/>
              <a:tabLst/>
              <a:defRPr lang="en-US" sz="1200" b="0" i="0" u="none" strike="noStrike" kern="1" spc="0" baseline="0">
                <a:solidFill>
                  <a:srgbClr val="3F3F3F"/>
                </a:solidFill>
                <a:effectLst/>
                <a:latin typeface="Trebuchet MS" pitchFamily="2" charset="-94"/>
                <a:ea typeface="Trebuchet MS" pitchFamily="2" charset="-94"/>
                <a:cs typeface="Trebuchet MS" pitchFamily="2" charset="-94"/>
              </a:defRPr>
            </a:lvl9pPr>
          </a:lstStyle>
          <a:p>
            <a:pPr>
              <a:defRPr lang="tr-TR"/>
            </a:pPr>
            <a:r>
              <a:rPr lang="en-US" sz="2400" dirty="0"/>
              <a:t>Figs are an excellent source of phenolic compounds such as </a:t>
            </a:r>
            <a:r>
              <a:rPr lang="en-US" sz="2400" dirty="0" err="1" smtClean="0"/>
              <a:t>proanthocyanidins</a:t>
            </a:r>
            <a:endParaRPr lang="tr-TR" sz="2400" dirty="0" smtClean="0"/>
          </a:p>
          <a:p>
            <a:pPr>
              <a:defRPr lang="tr-TR"/>
            </a:pPr>
            <a:r>
              <a:rPr lang="en-US" sz="2400" dirty="0"/>
              <a:t>High amounts of fiber and polyphenols.</a:t>
            </a:r>
          </a:p>
          <a:p>
            <a:pPr>
              <a:defRPr lang="tr-TR"/>
            </a:pPr>
            <a:endParaRPr lang="en-US" dirty="0" smtClean="0"/>
          </a:p>
          <a:p>
            <a:pPr>
              <a:defRPr lang="tr-TR"/>
            </a:pPr>
            <a:endParaRPr lang="en-US" dirty="0" smtClean="0"/>
          </a:p>
          <a:p>
            <a:pPr>
              <a:defRPr lang="tr-TR"/>
            </a:pPr>
            <a:endParaRPr lang="en-US" dirty="0"/>
          </a:p>
        </p:txBody>
      </p:sp>
    </p:spTree>
    <p:extLst>
      <p:ext uri="{BB962C8B-B14F-4D97-AF65-F5344CB8AC3E}">
        <p14:creationId xmlns:p14="http://schemas.microsoft.com/office/powerpoint/2010/main" val="2017572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118618" y="1312414"/>
            <a:ext cx="8229600" cy="3357407"/>
          </a:xfrm>
          <a:prstGeom prst="rect">
            <a:avLst/>
          </a:prstGeom>
        </p:spPr>
        <p:txBody>
          <a:bodyPr>
            <a:normAutofit/>
          </a:bodyPr>
          <a:lstStyle/>
          <a:p>
            <a:pPr marL="45720" indent="0" algn="ctr">
              <a:buNone/>
            </a:pPr>
            <a:r>
              <a:rPr lang="en-US" sz="2800" dirty="0"/>
              <a:t/>
            </a:r>
            <a:br>
              <a:rPr lang="en-US" sz="2800" dirty="0"/>
            </a:br>
            <a:r>
              <a:rPr lang="en-US" sz="2800" dirty="0"/>
              <a:t>To investigate the cytotoxic, genotoxic and apoptotic effects of </a:t>
            </a:r>
            <a:r>
              <a:rPr lang="en-US" sz="2800" dirty="0" err="1"/>
              <a:t>Ficus</a:t>
            </a:r>
            <a:r>
              <a:rPr lang="en-US" sz="2800" dirty="0"/>
              <a:t> </a:t>
            </a:r>
            <a:r>
              <a:rPr lang="en-US" sz="2800" dirty="0" err="1"/>
              <a:t>carica</a:t>
            </a:r>
            <a:r>
              <a:rPr lang="en-US" sz="2800" dirty="0"/>
              <a:t> extracts prepared in different organic solvents on breast cancer.</a:t>
            </a:r>
            <a:endParaRPr lang="tr-TR" sz="2000" dirty="0">
              <a:solidFill>
                <a:srgbClr val="0070C0"/>
              </a:solidFill>
              <a:latin typeface="Times New Roman" panose="02020603050405020304" pitchFamily="18" charset="0"/>
              <a:cs typeface="Times New Roman" panose="02020603050405020304" pitchFamily="18" charset="0"/>
            </a:endParaRPr>
          </a:p>
        </p:txBody>
      </p:sp>
      <p:sp>
        <p:nvSpPr>
          <p:cNvPr id="10" name="Başlık 1"/>
          <p:cNvSpPr>
            <a:spLocks noGrp="1"/>
          </p:cNvSpPr>
          <p:nvPr>
            <p:ph type="title"/>
          </p:nvPr>
        </p:nvSpPr>
        <p:spPr>
          <a:xfrm>
            <a:off x="661418" y="149959"/>
            <a:ext cx="9144000" cy="1143000"/>
          </a:xfrm>
        </p:spPr>
        <p:txBody>
          <a:bodyPr/>
          <a:lstStyle/>
          <a:p>
            <a:pPr algn="ctr"/>
            <a:r>
              <a:rPr lang="tr-TR" sz="5400" dirty="0" smtClean="0"/>
              <a:t>GOAL</a:t>
            </a:r>
            <a:endParaRPr lang="tr-TR" sz="54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444" y="3616037"/>
            <a:ext cx="3241963" cy="3241963"/>
          </a:xfrm>
          <a:prstGeom prst="rect">
            <a:avLst/>
          </a:prstGeom>
        </p:spPr>
      </p:pic>
    </p:spTree>
    <p:extLst>
      <p:ext uri="{BB962C8B-B14F-4D97-AF65-F5344CB8AC3E}">
        <p14:creationId xmlns:p14="http://schemas.microsoft.com/office/powerpoint/2010/main" val="36009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BAAEw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CWGQAAwAMAAA05AADgCwAAEAAAACYAAAAIAAAAASAAAAAAAAA="/>
              </a:ext>
            </a:extLst>
          </p:cNvSpPr>
          <p:nvPr>
            <p:ph type="title"/>
          </p:nvPr>
        </p:nvSpPr>
        <p:spPr>
          <a:xfrm>
            <a:off x="4159250" y="609600"/>
            <a:ext cx="5114925" cy="1320800"/>
          </a:xfrm>
        </p:spPr>
        <p:txBody>
          <a:bodyPr vert="horz" wrap="square" lIns="91440" tIns="45720" rIns="91440" bIns="45720" numCol="1" spcCol="215900" anchor="t">
            <a:prstTxWarp prst="textNoShape">
              <a:avLst/>
            </a:prstTxWarp>
          </a:bodyPr>
          <a:lstStyle/>
          <a:p>
            <a:pPr>
              <a:defRPr lang="tr-TR"/>
            </a:pPr>
            <a:r>
              <a:rPr dirty="0"/>
              <a:t>Material &amp; Methods</a:t>
            </a:r>
          </a:p>
        </p:txBody>
      </p:sp>
      <p:pic>
        <p:nvPicPr>
          <p:cNvPr id="3" name="Resim 46"/>
          <p:cNvPicPr>
            <a:picLocks noChangeAspect="1"/>
            <a:extLst>
              <a:ext uri="smNativeData">
                <pr:smNativeData xmlns:pr="smNativeData" xmlns:p14="http://schemas.microsoft.com/office/powerpoint/2010/main" xmlns="" val="SMDATA_15_05fOXxMAAAAlAAAAEQAAAC0AAAAAIgMAAAAAAADGGAAACw4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KYBAAAAAAAAAAAAAAAAAABkAAAAZAAAAAAAAAAjAAAABAAAAAsAAAAXAAAAFAAAAAAAAAAAAAAA/38AAP9/AAAAAAAACQAAAAQAAAAAAQAA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IgMAAAAAAADGGAAACw4AABAAAAAmAAAACAAAAP//////////"/>
              </a:ext>
            </a:extLst>
          </p:cNvPicPr>
          <p:nvPr/>
        </p:nvPicPr>
        <p:blipFill>
          <a:blip r:embed="rId3"/>
          <a:srcRect t="4220"/>
          <a:stretch>
            <a:fillRect/>
          </a:stretch>
        </p:blipFill>
        <p:spPr>
          <a:xfrm>
            <a:off x="509270" y="0"/>
            <a:ext cx="3517900" cy="2282825"/>
          </a:xfrm>
          <a:custGeom>
            <a:avLst/>
            <a:gdLst/>
            <a:ahLst/>
            <a:cxnLst/>
            <a:rect l="0" t="0" r="3517900" b="2282825"/>
            <a:pathLst>
              <a:path w="3517900" h="2282825">
                <a:moveTo>
                  <a:pt x="339473" y="0"/>
                </a:moveTo>
                <a:lnTo>
                  <a:pt x="3517900" y="0"/>
                </a:lnTo>
                <a:lnTo>
                  <a:pt x="3471271" y="312172"/>
                </a:lnTo>
                <a:lnTo>
                  <a:pt x="3471157" y="312172"/>
                </a:lnTo>
                <a:lnTo>
                  <a:pt x="3176800" y="2282825"/>
                </a:lnTo>
                <a:lnTo>
                  <a:pt x="0" y="2282825"/>
                </a:lnTo>
                <a:close/>
              </a:path>
            </a:pathLst>
          </a:custGeom>
          <a:noFill/>
          <a:ln>
            <a:noFill/>
          </a:ln>
          <a:effectLst/>
        </p:spPr>
      </p:pic>
      <p:pic>
        <p:nvPicPr>
          <p:cNvPr id="4" name="Resim 40"/>
          <p:cNvPicPr>
            <a:picLocks noChangeAspect="1"/>
            <a:extLst>
              <a:ext uri="smNativeData">
                <pr:smNativeData xmlns:pr="smNativeData" xmlns:p14="http://schemas.microsoft.com/office/powerpoint/2010/main" xmlns="" val="SMDATA_15_05fOXxMAAAAlAAAAEQAAAC0AAAAACwEAABUOAACqFgAAERw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AAAAABQAQAAAAAAAAAAAABkAAAAZAAAAAAAAAAjAAAABAAAAAsAAAAXAAAAFAAAAAAAAAAAAAAA/38AAP9/AAAAAAAACQAAAAQAAAA8QgwK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CwEAABUOAACqFgAAERwAABAAAAAmAAAACAAAAP//////////"/>
              </a:ext>
            </a:extLst>
          </p:cNvPicPr>
          <p:nvPr/>
        </p:nvPicPr>
        <p:blipFill>
          <a:blip r:embed="rId4"/>
          <a:srcRect r="3360"/>
          <a:stretch>
            <a:fillRect/>
          </a:stretch>
        </p:blipFill>
        <p:spPr>
          <a:xfrm>
            <a:off x="169545" y="2289175"/>
            <a:ext cx="3514725" cy="2273300"/>
          </a:xfrm>
          <a:custGeom>
            <a:avLst/>
            <a:gdLst/>
            <a:ahLst/>
            <a:cxnLst/>
            <a:rect l="0" t="0" r="3514725" b="2273300"/>
            <a:pathLst>
              <a:path w="3514725" h="2273300">
                <a:moveTo>
                  <a:pt x="338041" y="0"/>
                </a:moveTo>
                <a:lnTo>
                  <a:pt x="3514725" y="0"/>
                </a:lnTo>
                <a:lnTo>
                  <a:pt x="3175176" y="2273300"/>
                </a:lnTo>
                <a:lnTo>
                  <a:pt x="0" y="2273300"/>
                </a:lnTo>
                <a:close/>
              </a:path>
            </a:pathLst>
          </a:custGeom>
          <a:noFill/>
          <a:ln>
            <a:noFill/>
          </a:ln>
          <a:effectLst/>
        </p:spPr>
      </p:pic>
      <p:pic>
        <p:nvPicPr>
          <p:cNvPr id="5" name="Resim 48"/>
          <p:cNvPicPr>
            <a:picLocks noChangeAspect="1"/>
            <a:extLst>
              <a:ext uri="smNativeData">
                <pr:smNativeData xmlns:pr="smNativeData" xmlns:p14="http://schemas.microsoft.com/office/powerpoint/2010/main" xmlns="" val="SMDATA_15_05fOXxMAAAAlAAAAEQAAAC0AAAAA7////xYcAACUFAAAMCoAAAAAAAAAAAAAAAAAAAEAAABQAAAAAAAAAAAA4D8AAAAAAADgPwAAAAAAAOA/AAAAAAAA4D8AAAAAAADgPwAAAAAAAOA/AAAAAAAA4D8AAAAAAADgPwAAAAAAAOA/AAAAAAAA4D8CAAAAjAAAAAAAAAAAAAAAVJ45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AcAAAA4AAAAAAAAAAAAAAAAAAAA////AAAAAAAAAAAAAAAAAHUBAAAAAAAA9gQAAAAAAABkAAAAZAAAAAAAAAAjAAAABAAAAAsAAAAXAAAAFAAAAAAAAAAAAAAA/38AAP9/AAAAAAAACQAAAAQAAAAAQQwKDAAAABAAAAAAAAAAAAAAAAAAAAAAAAAAHgAAAGgAAAAAAAAAAAAAAAAAAAAAAAAAAAAAABAnAAAQJwAAAAAAAAAAAAAAAAAAAAAAAAAAAAAAAAAAAAAAAAAAAAAUAAAAAAAAAMDA/wAAAAAAZAAAADIAAAAAAAAAZAAAAAAAAAB/f38ACgAAAB8AAABUAAAAVJ45Bf///wEAAAAAAAAAAAAAAAAAAAAAAAAAAAAAAAAAAAAAAAAAAAAAAAJ/f38A497RA8zMzADAwP8Af39/AAAAAAAAAAAAAAAAAP///wAAAAAAIQAAABgAAAAUAAAA7////xYcAACUFAAAMCoAABAAAAAmAAAACAAAAP//////////"/>
              </a:ext>
            </a:extLst>
          </p:cNvPicPr>
          <p:nvPr/>
        </p:nvPicPr>
        <p:blipFill>
          <a:blip r:embed="rId5"/>
          <a:srcRect t="3730" b="12700"/>
          <a:stretch>
            <a:fillRect/>
          </a:stretch>
        </p:blipFill>
        <p:spPr>
          <a:xfrm>
            <a:off x="-10795" y="4565650"/>
            <a:ext cx="3355975" cy="2292350"/>
          </a:xfrm>
          <a:custGeom>
            <a:avLst/>
            <a:gdLst/>
            <a:ahLst/>
            <a:cxnLst/>
            <a:rect l="0" t="0" r="3355975" b="2292350"/>
            <a:pathLst>
              <a:path w="3355975" h="2292350">
                <a:moveTo>
                  <a:pt x="180321" y="0"/>
                </a:moveTo>
                <a:lnTo>
                  <a:pt x="3355975" y="0"/>
                </a:lnTo>
                <a:lnTo>
                  <a:pt x="3013522" y="2292350"/>
                </a:lnTo>
                <a:lnTo>
                  <a:pt x="0" y="2292350"/>
                </a:lnTo>
                <a:lnTo>
                  <a:pt x="0" y="1212437"/>
                </a:lnTo>
                <a:close/>
              </a:path>
            </a:pathLst>
          </a:custGeom>
          <a:noFill/>
          <a:ln>
            <a:noFill/>
          </a:ln>
          <a:effectLst/>
        </p:spPr>
      </p:pic>
      <p:sp>
        <p:nvSpPr>
          <p:cNvPr id="6" name="Isosceles Triangle 30"/>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Dv////AAAAAB4FAADbIgAAEAAAACYAAAAIAAAA//////////8="/>
              </a:ext>
            </a:extLst>
          </p:cNvSpPr>
          <p:nvPr/>
        </p:nvSpPr>
        <p:spPr>
          <a:xfrm rot="10800000">
            <a:off x="-10795" y="0"/>
            <a:ext cx="842645" cy="5666105"/>
          </a:xfrm>
          <a:prstGeom prst="triangle">
            <a:avLst>
              <a:gd name="adj" fmla="val 100000"/>
            </a:avLst>
          </a:prstGeom>
          <a:solidFill>
            <a:schemeClr val="accent1">
              <a:alpha val="84000"/>
            </a:schemeClr>
          </a:solidFill>
          <a:ln>
            <a:noFill/>
          </a:ln>
          <a:effectLst/>
        </p:spPr>
      </p:sp>
      <p:sp>
        <p:nvSpPr>
          <p:cNvPr id="7" name="Straight Connector 66"/>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D///8A////AQAAAAAAAAAAAAAAAAAAAAAAAAAAAAAAAAAAAAAAAAAA////AX9/fwDj3tEDzMzMAMDA/wB/f38AAAAAAAAAAAAAAAAAAAAAAAAAAAAhAAAAGAAAABQAAAAPAwAACw4AAMgWAAALDgAAEAAAACYAAAAIAAAA//////////8="/>
              </a:ext>
            </a:extLst>
          </p:cNvSpPr>
          <p:nvPr/>
        </p:nvSpPr>
        <p:spPr>
          <a:xfrm>
            <a:off x="497205" y="2282825"/>
            <a:ext cx="3206115" cy="0"/>
          </a:xfrm>
          <a:prstGeom prst="line">
            <a:avLst/>
          </a:prstGeom>
          <a:noFill/>
          <a:ln w="12700" cap="flat" cmpd="sng" algn="ctr">
            <a:solidFill>
              <a:schemeClr val="bg1"/>
            </a:solidFill>
            <a:prstDash val="solid"/>
            <a:headEnd type="none"/>
            <a:tailEnd type="none"/>
          </a:ln>
          <a:effectLst/>
        </p:spPr>
      </p:sp>
      <p:sp>
        <p:nvSpPr>
          <p:cNvPr id="8" name="Straight Connector 68"/>
          <p:cNvSpPr>
            <a:extLst>
              <a:ext uri="smNativeData">
                <pr:smNativeData xmlns:pr="smNativeData" xmlns:p14="http://schemas.microsoft.com/office/powerpoint/2010/main" xmlns="" val="SMDATA_13_05fOXx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X9/fwDj3tEDzMzMAMDA/wB/f38AAAAAAAAAAAAAAAAAAAAAAAAAAAAhAAAAGAAAABQAAAAAAQAAFhwAALkUAAAWHAAAEAAAACYAAAAIAAAA//////////8="/>
              </a:ext>
            </a:extLst>
          </p:cNvSpPr>
          <p:nvPr/>
        </p:nvSpPr>
        <p:spPr>
          <a:xfrm>
            <a:off x="162560" y="4565650"/>
            <a:ext cx="3206115" cy="0"/>
          </a:xfrm>
          <a:prstGeom prst="line">
            <a:avLst/>
          </a:prstGeom>
          <a:noFill/>
          <a:ln w="12700" cap="flat" cmpd="sng" algn="ctr">
            <a:solidFill>
              <a:schemeClr val="bg1"/>
            </a:solidFill>
            <a:prstDash val="solid"/>
            <a:headEnd type="none"/>
            <a:tailEnd type="none"/>
          </a:ln>
          <a:effectLst/>
        </p:spPr>
      </p:sp>
      <p:sp>
        <p:nvSpPr>
          <p:cNvPr id="9" name="Isosceles Triangle 30"/>
          <p:cNvSpPr>
            <a:extLst>
              <a:ext uri="smNativeData">
                <pr:smNativeData xmlns:pr="smNativeData" xmlns:p14="http://schemas.microsoft.com/office/powerpoint/2010/main" xmlns="" val="SMDATA_13_05fOXxMAAAAlAAAAagAAAC0AAAAAkAAAAEgAAACQAAAASAAAAAAAAAAAAAAAAAAAAAEAAABQAAAAAAAAAAAA8D8AAAAAAADgPwAAAAAAAOA/AAAAAAAA4D8AAAAAAADgPwAAAAAAAOA/AAAAAAAA4D8AAAAAAADgPwAAAAAAAOA/AAAAAAAA4D8CAAAAjAAAAAEAAAAAAAAAVJ45DE+RNQAQAAAAAAAAAAAAAAAAAAAAAAAAAAAAAAAAAAAAZAAAAAEAAABAAAAAAAAAAGQAAAAOAQAAAAAAAAAAAAAAAAAAAAAAAAAAAAAAAAAAAAAAAAAAAAAAAAAAAAAAAAAAAAAAAAAAAAAAAAAAAAAAAAAAAAAAAAAAAAAAAAAAFAAAADwAAAAAAAAAAAAAAFSeOQwUAAAAAQAAABQAAAAUAAAAFAAAAAE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MAAAAMAAAAEAAAAAAAAAAAAAAAAAAAAAAAAAAeAAAAaAAAAAAAAAAAAAAAAAAAAAAAAAAAAAAAECcAABAnAAAAAAAAAAAAAAAAAAAAAAAAAAAAAAAAAAAAAAAAAAAAABQAAAAAAAAAwMD/AAAAAABkAAAAMgAAAAAAAABkAAAAAAAAAH9/fwAKAAAAHwAAAFQAAABUnjkFT5E1AAAAAAAAAAAAAAAAAAAAAAAAAAAAAAAAAAAAAAAAAAAAVJ45BX9/fwDj3tEDzMzMAMDA/wB/f38AAAAAAAAAAAAAAAAAAAAAAAAAAAAhAAAAGAAAABQAAAAIAAAAAAAAADcFAADbIgAAEAAAACYAAAAIAAAA//////////8="/>
              </a:ext>
            </a:extLst>
          </p:cNvSpPr>
          <p:nvPr/>
        </p:nvSpPr>
        <p:spPr>
          <a:xfrm rot="10800000">
            <a:off x="5080" y="0"/>
            <a:ext cx="842645" cy="5666105"/>
          </a:xfrm>
          <a:prstGeom prst="triangle">
            <a:avLst>
              <a:gd name="adj" fmla="val 100000"/>
            </a:avLst>
          </a:prstGeom>
          <a:solidFill>
            <a:schemeClr val="accent1">
              <a:alpha val="84000"/>
            </a:schemeClr>
          </a:solidFill>
          <a:ln>
            <a:noFill/>
          </a:ln>
          <a:effectLst/>
        </p:spPr>
      </p:sp>
      <p:sp>
        <p:nvSpPr>
          <p:cNvPr id="10" name="İçerik Yer Tutucusu 2"/>
          <p:cNvSpPr>
            <a:spLocks noGrp="1" noChangeArrowheads="1"/>
            <a:extLst>
              <a:ext uri="smNativeData">
                <pr:smNativeData xmlns:pr="smNativeData" xmlns:p14="http://schemas.microsoft.com/office/powerpoint/2010/main" xmlns="" val="SMDATA_13_05fOXx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j3t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AAAAH9/fwDj3tEDzMzMAMDA/wB/f38AAAAAAAAAAAAAAAAAAAAAAAAAAAAhAAAAGAAAABQAAACWGQAASw0AAA05AAAqJQAAEAAAACYAAAAIAAAAASAAAAAAAAA="/>
              </a:ext>
            </a:extLst>
          </p:cNvSpPr>
          <p:nvPr>
            <p:ph type="body" idx="1"/>
          </p:nvPr>
        </p:nvSpPr>
        <p:spPr>
          <a:xfrm>
            <a:off x="4159250" y="2160904"/>
            <a:ext cx="5114925" cy="4697095"/>
          </a:xfrm>
        </p:spPr>
        <p:txBody>
          <a:bodyPr vert="horz" wrap="square" lIns="91440" tIns="45720" rIns="91440" bIns="45720" numCol="1" spcCol="215900" anchor="t">
            <a:prstTxWarp prst="textNoShape">
              <a:avLst/>
            </a:prstTxWarp>
          </a:bodyPr>
          <a:lstStyle/>
          <a:p>
            <a:pPr>
              <a:defRPr lang="tr-TR"/>
            </a:pPr>
            <a:r>
              <a:rPr sz="2400" dirty="0"/>
              <a:t>Alcholic (metoh or etoh) and water extraction</a:t>
            </a:r>
          </a:p>
          <a:p>
            <a:pPr>
              <a:defRPr lang="tr-TR"/>
            </a:pPr>
            <a:r>
              <a:rPr sz="2400" dirty="0"/>
              <a:t>Antioxidant capacity</a:t>
            </a:r>
          </a:p>
          <a:p>
            <a:pPr>
              <a:defRPr lang="tr-TR"/>
            </a:pPr>
            <a:r>
              <a:rPr sz="2400" dirty="0"/>
              <a:t>Prooxidant capacity</a:t>
            </a:r>
          </a:p>
          <a:p>
            <a:pPr>
              <a:defRPr lang="tr-TR"/>
            </a:pPr>
            <a:r>
              <a:rPr sz="2400" dirty="0"/>
              <a:t>Choose best extract</a:t>
            </a:r>
          </a:p>
          <a:p>
            <a:pPr>
              <a:defRPr lang="tr-TR"/>
            </a:pPr>
            <a:r>
              <a:rPr sz="2400" dirty="0" smtClean="0"/>
              <a:t>MCF-7 </a:t>
            </a:r>
            <a:r>
              <a:rPr sz="2400" dirty="0"/>
              <a:t>breast cancer cells</a:t>
            </a:r>
          </a:p>
          <a:p>
            <a:pPr>
              <a:defRPr lang="tr-TR"/>
            </a:pPr>
            <a:r>
              <a:rPr sz="2400" dirty="0"/>
              <a:t>Investigate cytotoxicity (ATP), genotoxicity (DNA Damage), Apoptosis (AO/EB Dye), intracellular ROS</a:t>
            </a:r>
          </a:p>
          <a:p>
            <a:pPr>
              <a:defRPr lang="tr-TR"/>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resentation">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2223</Words>
  <Application>Microsoft Office PowerPoint</Application>
  <PresentationFormat>Widescreen</PresentationFormat>
  <Paragraphs>296</Paragraphs>
  <Slides>26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Georgia</vt:lpstr>
      <vt:lpstr>Google Sans</vt:lpstr>
      <vt:lpstr>Segoe UI</vt:lpstr>
      <vt:lpstr>Times New Roman</vt:lpstr>
      <vt:lpstr>Trebuchet MS</vt:lpstr>
      <vt:lpstr>Wingdings</vt:lpstr>
      <vt:lpstr>Wingdings 3</vt:lpstr>
      <vt:lpstr>Presentation</vt:lpstr>
      <vt:lpstr>FIG TREATMENT ON BREAST CANCER</vt:lpstr>
      <vt:lpstr>Investigation of Ficus Carica Plantae’ Cytotoxic, Genotoxic, Apoptotic, Antineoplastic, Anti inflammatory and Autophagic Effects on Breast Cancer Cells</vt:lpstr>
      <vt:lpstr>Why CANCER ???</vt:lpstr>
      <vt:lpstr>Breast CANCER  !!!</vt:lpstr>
      <vt:lpstr>DEATH RATES </vt:lpstr>
      <vt:lpstr>FIG (Ficus Carica) </vt:lpstr>
      <vt:lpstr>FIG (Ficus Carica)-2 </vt:lpstr>
      <vt:lpstr>GOAL</vt:lpstr>
      <vt:lpstr>Material &amp; Methods</vt:lpstr>
      <vt:lpstr>Material &amp; Methods-2</vt:lpstr>
      <vt:lpstr>Material &amp; Methods-3</vt:lpstr>
      <vt:lpstr>ICP-MS ile Ağır Metal Tayin </vt:lpstr>
      <vt:lpstr>Biological Activity Experiments </vt:lpstr>
      <vt:lpstr>PowerPoint Presentation</vt:lpstr>
      <vt:lpstr>Result AND Discussion </vt:lpstr>
      <vt:lpstr>In Vitro Antioxidant Activity Results </vt:lpstr>
      <vt:lpstr>PowerPoint Presentation</vt:lpstr>
      <vt:lpstr>In the methanol and ethanol extract of figs, a certain dose of antioxidant showed a pro-oxidant effect after a certain dose.  Doses after this critical dose will be the doses to be determined for cancer treatment. </vt:lpstr>
      <vt:lpstr>Biological Activity Results </vt:lpstr>
      <vt:lpstr>PowerPoint Presentation</vt:lpstr>
      <vt:lpstr>PowerPoint Presentation</vt:lpstr>
      <vt:lpstr>PowerPoint Presentation</vt:lpstr>
      <vt:lpstr>PowerPoint Presentation</vt:lpstr>
      <vt:lpstr>PowerPoint Presentation</vt:lpstr>
      <vt:lpstr>References:</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 TREATMENT ON BREAST CANCER</dc:title>
  <dc:subject/>
  <dc:creator>tunahan dundar</dc:creator>
  <cp:keywords/>
  <dc:description/>
  <cp:lastModifiedBy>tunahan dundar</cp:lastModifiedBy>
  <cp:revision>23</cp:revision>
  <dcterms:created xsi:type="dcterms:W3CDTF">2019-03-12T20:00:09Z</dcterms:created>
  <dcterms:modified xsi:type="dcterms:W3CDTF">2021-06-01T11:57:29Z</dcterms:modified>
</cp:coreProperties>
</file>